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86" autoAdjust="0"/>
    <p:restoredTop sz="94660"/>
  </p:normalViewPr>
  <p:slideViewPr>
    <p:cSldViewPr snapToGrid="0">
      <p:cViewPr varScale="1">
        <p:scale>
          <a:sx n="25" d="100"/>
          <a:sy n="25" d="100"/>
        </p:scale>
        <p:origin x="293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27T21:37:50.167"/>
    </inkml:context>
    <inkml:brush xml:id="br0">
      <inkml:brushProperty name="width" value="0.1" units="cm"/>
      <inkml:brushProperty name="height" value="0.1" units="cm"/>
      <inkml:brushProperty name="color" value="#004F8B"/>
    </inkml:brush>
  </inkml:definitions>
  <inkml:trace contextRef="#ctx0" brushRef="#br0">2571 15601 4625 0 0,'0'-2'1671'0'0,"0"-6"-1414"0"0,0-6-129 0 0,0-11 1 0 0,2-9-129 0 0,1-8 128 0 0,4-9 1 0 0,3-8-1 0 0,4-9 129 0 0,4-1-128 0 0,3-4-129 0 0,2-3 0 0 0,4-11 0 0 0,3-11 128 0 0,-1-11 1 0 0,-1-2-1 0 0,-3 1 1 0 0,-2-2-1 0 0,-1-8-128 0 0,-1-5 129 0 0,-3-3-1 0 0,1 0-128 0 0,-2-3 0 0 0,-1-4 129 0 0,-1-1-129 0 0,-2 5 0 0 0,2 7 0 0 0,1-1 0 0 0,-1 1 128 0 0,-1 4 1 0 0,-2 7-129 0 0,-2 10 0 0 0,-2 6 0 0 0,0 2 0 0 0,-2 0 0 0 0,-2 1 0 0 0,-1 1 128 0 0,-1 3-128 0 0,-2 0 0 0 0,2-5 0 0 0,3-6 129 0 0,2-3-1 0 0,1-1-128 0 0,0 3-128 0 0,1-2 128 0 0,4-3 0 0 0,1-5 0 0 0,1 0 0 0 0,2 6 0 0 0,0 1 0 0 0,1-1 0 0 0,5-4 0 0 0,0 0 0 0 0,0 5 128 0 0,-1 9-128 0 0,-1 6 0 0 0,-1 7 0 0 0,-2 2 0 0 0,-2-2 0 0 0,-2-4 0 0 0,-1-1 129 0 0,0 5-1 0 0,1 7-128 0 0,1 7 0 0 0,2 1 0 0 0,0-2 0 0 0,0-3 0 0 0,-2-3 0 0 0,0 1 0 0 0,-2 1 129 0 0,-2 6-129 0 0,-1 5-129 0 0,0 5 1 0 0,0 4 128 0 0,-2 3 0 0 0,-1 0 0 0 0,-1 2 0 0 0,2 0 0 0 0,0-1 0 0 0,2 1 0 0 0,2 1 0 0 0,-1 5 0 0 0,0 6 0 0 0,-1 4 128 0 0,-3 4-128 0 0,1 0 0 0 0,1-1 0 0 0,2 0 0 0 0,3-3 0 0 0,0-5 0 0 0,2-4-128 0 0,3-4 128 0 0,0-5 0 0 0,1-2 0 0 0,2 0 0 0 0,1 1 0 0 0,1 2 128 0 0,0 3-128 0 0,1 3 129 0 0,0 2-129 0 0,1 2 0 0 0,-1 2 0 0 0,0-2 0 0 0,0-2 0 0 0,1-1 0 0 0,-1-1 0 0 0,0-2 0 0 0,-3 0 0 0 0,1 2 0 0 0,-3 2 0 0 0,-2 4 0 0 0,0 1 128 0 0,-1 4-128 0 0,1 2 0 0 0,-1 3 0 0 0,2 2 0 0 0,1 0 0 0 0,-1 3 0 0 0,2 2-128 0 0,-2 1-1 0 0,1 0 129 0 0,1 0 0 0 0,-1 0 0 0 0,0 0 0 0 0,0 1 0 0 0,-1-1 0 0 0,0 1 0 0 0,0 2 0 0 0,0 2 0 0 0,-2 0 0 0 0,-2 4 0 0 0,-1 3 0 0 0,0 1 0 0 0,-2 0 0 0 0,1 0 0 0 0,-1 0 0 0 0,0-1 0 0 0,1 1 0 0 0,-1-1 0 0 0,0 1-128 0 0,1 0-1 0 0,-1-1 129 0 0,1 0 0 0 0,-1 2 0 0 0,1 2 0 0 0,-1 0-128 0 0,1 0-1 0 0,-1-1 258 0 0,1 0-129 0 0,-1-2 0 0 0,1 2 0 0 0,1 0 0 0 0,2 0 0 0 0,-1 0 0 0 0,0 2 0 0 0,-1 0 0 0 0,-1 2 0 0 0,0 0 0 0 0,0 1 0 0 0,-1 0 0 0 0,1 0 0 0 0,-1 0 0 0 0,1 0 0 0 0,-1 0 0 0 0,0 1 0 0 0,1-1 0 0 0,1 2 0 0 0,4 3 0 0 0,0 2 0 0 0,-1 3 0 0 0,0 2 0 0 0,0 2 0 0 0,-1 4 0 0 0,-2 1 0 0 0,0-1 0 0 0,1 1 0 0 0,-2-1 0 0 0,1-1 128 0 0,-1-1 1 0 0,-2-2-129 0 0,-2-2 0 0 0,1-2 0 0 0,0 0 0 0 0,1 0 0 0 0,1-2 0 0 0,0 1 0 0 0,0-2 0 0 0,0 0 0 0 0,1 1 0 0 0,0 0 0 0 0,-1-1 0 0 0,1 2 0 0 0,-1-1-129 0 0,3 0 1 0 0,0 1 256 0 0,1 1-128 0 0,-2-1 0 0 0,0 0 0 0 0,0 1 0 0 0,-1 0 0 0 0,0-1 0 0 0,-1-2-128 0 0,1 0 128 0 0,-1 1 0 0 0,0 1 0 0 0,1 1 0 0 0,-1-1 0 0 0,1-2 0 0 0,1 0 0 0 0,2 3 0 0 0,-1 0 0 0 0,-1 0-129 0 0,3 1 129 0 0,1 0 0 0 0,1 1 0 0 0,-2 0 0 0 0,-1-1 0 0 0,1-2 0 0 0,2 1 0 0 0,0 1 0 0 0,-2 0-128 0 0,-1 1 128 0 0,-1-2 0 0 0,-1-1 0 0 0,-3 1 0 0 0,-1 1 0 0 0,-3 0 0 0 0,0 1 0 0 0,-1 0 0 0 0,0 0 0 0 0,0 1 0 0 0,0 0 0 0 0,0-1 0 0 0,0 1 0 0 0,2 2 0 0 0,-1 0 0 0 0,1 3 0 0 0,1-1 0 0 0,1 2 0 0 0,-1 2 128 0 0,0 2-128 0 0,-1 0 0 0 0,-1 4 0 0 0,2 3 0 0 0,0 5 0 0 0,2 6-128 0 0,0 3-1 0 0,1 4 129 0 0,1 2 0 0 0,0 1 0 0 0,-3 0 0 0 0,0 1 0 0 0,0-3 0 0 0,0-3 0 0 0,2-5 129 0 0,-1-3-129 0 0,1-4 0 0 0,-2-1-129 0 0,-2 0 1 0 0,-3 1-1 0 0,0-1 1 0 0,-1 0 128 0 0,-1 1-129 0 0,-1 2 129 0 0,1 0-128 0 0,0 3 128 0 0,0 3 0 0 0,-1 4 0 0 0,-1-1 0 0 0,0 2 128 0 0,-1 1-128 0 0,0 3 0 0 0,-2 9 0 0 0,-3 13-128 0 0,-1 11 128 0 0,1 5 128 0 0,2 3-128 0 0,0 1 0 0 0,-1 2 0 0 0,1 4-128 0 0,2 4 128 0 0,2 0 0 0 0,0-5 128 0 0,1-6 1 0 0,-1-6-129 0 0,0-5-129 0 0,2-1 1 0 0,0 3 128 0 0,0 0 0 0 0,1-1 0 0 0,0-6 0 0 0,0-5 0 0 0,-1-4 0 0 0,-4 0 0 0 0,-1 2-129 0 0,-2 6 1 0 0,-1 2 128 0 0,0-1 128 0 0,2-4-128 0 0,1-7 0 0 0,1-3 0 0 0,0-2 0 0 0,1 2-128 0 0,0 3-1 0 0,0 6 129 0 0,0 1 0 0 0,0 0 129 0 0,1-3-129 0 0,1-1 0 0 0,1-5 0 0 0,2-3 0 0 0,0-3-129 0 0,-1 1 1 0 0,1 1-1 0 0,0-1 129 0 0,1-2 0 0 0,-1-1-128 0 0,2-3 128 0 0,1 0 0 0 0,1-4 0 0 0,0-2 128 0 0,0-6-128 0 0,0-3 0 0 0,0-1 0 0 0,-1 2-128 0 0,-1 2 128 0 0,-2 6-129 0 0,-1 10 1 0 0,-2 8 128 0 0,-2 4 0 0 0,0-1 0 0 0,-2-3 128 0 0,-3-4-128 0 0,-3-2 0 0 0,0 2 0 0 0,-1 3 0 0 0,1 0 0 0 0,0-2-128 0 0,2-3 128 0 0,1-2 0 0 0,1-2 0 0 0,3-2 128 0 0,0-4-128 0 0,1-3 0 0 0,0 0 0 0 0,0-2 0 0 0,1-2 0 0 0,-1 1-128 0 0,0 3 128 0 0,0 8-129 0 0,0 6 129 0 0,2 0 0 0 0,3 2 129 0 0,3-2-129 0 0,2-1 128 0 0,1-5-128 0 0,2-5 0 0 0,1 0 0 0 0,4 1 0 0 0,1-2 0 0 0,1 2 0 0 0,-1 1 129 0 0,-1 1-1 0 0,1-2 1 0 0,-2-5-1 0 0,0-6 1 0 0,0-5-1 0 0,0-4 1 0 0,1-2-1 0 0,2-2 1 0 0,-1-1-1 0 0,1-2-128 0 0,2 0 0 0 0,-2-1 129 0 0,1 0-129 0 0,1-1 0 0 0,-2 1 0 0 0,1 0-129 0 0,3-1 129 0 0,6-1 0 0 0,6-1 0 0 0,5-2 0 0 0,5 1 0 0 0,1-1 0 0 0,-2-1 0 0 0,-1 2 0 0 0,-3 0 0 0 0,-3-1 0 0 0,-3-1 0 0 0,1-1 0 0 0,-3-1 0 0 0,-5 0 0 0 0,-2 0 0 0 0,-2-1 0 0 0,2 1 0 0 0,0-3 0 0 0,0-3 0 0 0,3-2 0 0 0,-1-2 0 0 0,3-2 0 0 0,-1 1 0 0 0,2 1 0 0 0,-1-1 0 0 0,-1 0 0 0 0,-2-1 0 0 0,-1-1 0 0 0,-1 1 0 0 0,-1-1 0 0 0,0 0 0 0 0,0 0 0 0 0,-2 0 0 0 0,-1-1 0 0 0,-2 1 0 0 0,-3 0 0 0 0,-1 0 0 0 0,-2 0 0 0 0,-1 0 0 0 0,2 0-128 0 0,2 0 128 0 0,3 0 0 0 0,2 0 0 0 0,1 0 0 0 0,2 0 0 0 0,2 0 0 0 0,1 0 0 0 0,1 2 0 0 0,0 1 0 0 0,1 0 0 0 0,1-1 0 0 0,0 0 0 0 0,-2-1 0 0 0,2-1 0 0 0,-1 3 0 0 0,-2-1 0 0 0,2 1 128 0 0,-3-1-128 0 0,-1 0 0 0 0,-1 1 0 0 0,-1 0-128 0 0,0 2 128 0 0,3 0 0 0 0,0-1 0 0 0,2-1-129 0 0,1 1 129 0 0,-1 0 0 0 0,-1-1 0 0 0,-3 0 0 0 0,-1 0 0 0 0,-3 1 0 0 0,-3-1 0 0 0,-3-1 0 0 0,1-1 0 0 0,0 0 0 0 0,-1 0 0 0 0,-1-1 0 0 0,0-1 0 0 0,-1 1 0 0 0,0 0 0 0 0,-1 0 0 0 0,0 0 0 0 0,1 0 0 0 0,-1 0 0 0 0,1 0 129 0 0,-1 0-129 0 0,0 0 128 0 0,1 0-128 0 0,-1 0 0 0 0,1 0 0 0 0,-1 0 0 0 0,1 0 0 0 0,-1 0 0 0 0,1 0 0 0 0,-1 0 0 0 0,1 0 0 0 0,-1 0-128 0 0,1 0 128 0 0,0 0 0 0 0,-1 0-129 0 0,1 0 129 0 0,1 2-128 0 0,4 3 128 0 0,0 1 0 0 0,1 1 0 0 0,2 1 0 0 0,4 0 0 0 0,2-1 0 0 0,0-3 0 0 0,2-1 0 0 0,1-2 0 0 0,1 0 0 0 0,0-1 0 0 0,-1 0 128 0 0,-2-1-128 0 0,-1 1 0 0 0,-1 0 0 0 0,-2-1 0 0 0,-4 1 0 0 0,-3 0 0 0 0,-2 0 0 0 0,-2 0 0 0 0,0 0 0 0 0,-1 0 0 0 0,-1 0-128 0 0,1 0 128 0 0,0-2 0 0 0,1-1-129 0 0,1-2 1 0 0,3-2 128 0 0,1-2 0 0 0,2 0 0 0 0,1 0-129 0 0,2-1 129 0 0,1-1 0 0 0,0-2 0 0 0,1-4 0 0 0,1-3 0 0 0,1-3 0 0 0,1-1 0 0 0,0-1 0 0 0,2-3 0 0 0,-1-1 0 0 0,-2 1 129 0 0,-5 2-1 0 0,0 2 1 0 0,-3 0-129 0 0,-3 0 0 0 0,-1-2 0 0 0,-1-1 0 0 0,-1-2 0 0 0,-1-1 0 0 0,0-1 0 0 0,0-1 0 0 0,0 2 0 0 0,0 0 128 0 0,1-1-128 0 0,-1 2 0 0 0,1 2 0 0 0,-1 0 0 0 0,1 1 0 0 0,-3 3 0 0 0,-2 2 0 0 0,-4 4 0 0 0,-1 2 0 0 0,0 2 0 0 0,3 2 0 0 0,1 4 0 0 0,2 3 0 0 0,2 2 0 0 0,1 1 0 0 0,0 1 0 0 0,1 1-128 0 0,0-1 128 0 0,2 3 0 0 0,3 2 0 0 0,2 6 0 0 0,3 4 0 0 0,1 4 128 0 0,1 3-128 0 0,0 3 0 0 0,-2 0 129 0 0,-2-1-129 0 0,-1-1 128 0 0,-2 1-128 0 0,-1-3 129 0 0,-2 1-129 0 0,-4-3 0 0 0,-1-1 0 0 0,0-2 128 0 0,-2-2-128 0 0,0-1 0 0 0,0 0 0 0 0,0-1 0 0 0,0 0 0 0 0,-2 1 0 0 0,1 1 0 0 0,1 3 0 0 0,0 1 0 0 0,0 2 0 0 0,0 1 0 0 0,2 2-128 0 0,-1-1 128 0 0,2 2 0 0 0,2 1 0 0 0,-2-1 0 0 0,-3-3 128 0 0,0 0-128 0 0,-2-2 0 0 0,-2-2 129 0 0,1-2-129 0 0,-1-1 0 0 0,2-3 0 0 0,-1-2 0 0 0,1-1 0 0 0,1-1 0 0 0,3-1 0 0 0,1 0 0 0 0,0 0 0 0 0,2-2 0 0 0,-1 1 0 0 0,1-1 0 0 0,0 0 0 0 0,0-2 0 0 0,-1 2 0 0 0,1-1 0 0 0,0 2 0 0 0,-1 0 0 0 0,1-1 0 0 0,-1-1 0 0 0,1-1 0 0 0,-1-1 0 0 0,1 0 0 0 0,-1-1 0 0 0,1 0 0 0 0,-1-1 0 0 0,1 1 0 0 0,-1 0 0 0 0,1 0 0 0 0,-1 0-129 0 0,1 0 129 0 0,-1 0-128 0 0,1-3 128 0 0,-1-2 0 0 0,3-4 0 0 0,0-8 0 0 0,0-5 0 0 0,0-3 0 0 0,-1-2 0 0 0,0 0 0 0 0,-4 0 0 0 0,0 2 128 0 0,-2 2-128 0 0,-1 2 129 0 0,-1 3-129 0 0,-1 1 128 0 0,0 1-128 0 0,1 0 0 0 0,2 1 0 0 0,0 0 129 0 0,0 2-129 0 0,2 0 0 0 0,0 0 0 0 0,1 0 128 0 0,1 1-128 0 0,0 2 0 0 0,1 2 0 0 0,0 3 0 0 0,-1 1 0 0 0,1 0 0 0 0,0 1 0 0 0,1 1 0 0 0,2-1 0 0 0,1 0 0 0 0,5-2 0 0 0,2 0 0 0 0,2 3 0 0 0,1 4 0 0 0,0 2 0 0 0,-3-1 0 0 0,-1 3 0 0 0,-2-1 0 0 0,-3 2 0 0 0,-2 1 0 0 0,-2 1 0 0 0,-3 2-128 0 0,-3 1-1 0 0,-2 3 129 0 0,1 3 0 0 0,-1 0 0 0 0,-1 0 0 0 0,0 1 0 0 0,0-1 0 0 0,-1 1-128 0 0,-2 1 128 0 0,-1 0 0 0 0,2 1 0 0 0,0-2 0 0 0,0-1 0 0 0,1 0 0 0 0,2 2 0 0 0,3 1 0 0 0,-1 0 128 0 0,-2-2-128 0 0,1-2 0 0 0,1 0 0 0 0,-1 0 129 0 0,1-1-129 0 0,0-4 0 0 0,2-1 128 0 0,1-2-128 0 0,1-4 0 0 0,0 1 0 0 0,1-2 0 0 0,-1-1 0 0 0,1-1 0 0 0,0-1 0 0 0,-1 0 0 0 0,1-1 0 0 0,0 0 0 0 0,-1 1 0 0 0,1 2 0 0 0,-1 0-128 0 0,3 1 128 0 0,0 0 0 0 0,2 2 0 0 0,3 2 0 0 0,2-1 0 0 0,3-1 0 0 0,2 0 0 0 0,3 0 0 0 0,1-2 0 0 0,-2-2 0 0 0,0 0 0 0 0,-2-1 0 0 0,0-1 0 0 0,-4 0 0 0 0,0-1 128 0 0,-1 1-128 0 0,1 0 0 0 0,0 0 0 0 0,-1 0 129 0 0,-3 0-129 0 0,-2 0 0 0 0,-2 0 0 0 0,1 0 0 0 0,0 0 0 0 0,-1 0-129 0 0,-1 0 1 0 0,1 0 128 0 0,3 0 0 0 0,1 0 0 0 0,-2 0 0 0 0,1 0 0 0 0,2 0 0 0 0,0 0 0 0 0,0 0 0 0 0,-1 0 0 0 0,-2 0 0 0 0,1 0 0 0 0,0 0 0 0 0,0 0 0 0 0,0 0 0 0 0,1 0 0 0 0,1 0 0 0 0,0 0 0 0 0,0 0 0 0 0,2 0 0 0 0,-2 0 0 0 0,-1 0 0 0 0,0 0 0 0 0,-2 0 0 0 0,2 0 0 0 0,1 0 0 0 0,-1-3 0 0 0,-1 1 0 0 0,-1-1-129 0 0,0 1 1 0 0,1-4 128 0 0,3-5-129 0 0,1-5 129 0 0,2-4-128 0 0,-2-1-1 0 0,0-1 129 0 0,-1 1 0 0 0,-1 0 0 0 0,1-1 0 0 0,2 0 0 0 0,-2 0 0 0 0,0 2 0 0 0,1 3 0 0 0,-2 2 0 0 0,1-1 0 0 0,-2 0 0 0 0,-1 1 0 0 0,-2 1 0 0 0,-2 0 0 0 0,-1 1 0 0 0,0 0 129 0 0,2-2-129 0 0,0 0 128 0 0,-1 0-128 0 0,1 0 0 0 0,-1 1 129 0 0,-1-2-129 0 0,2-2 0 0 0,0 0 0 0 0,-1-2 0 0 0,-3-1 0 0 0,1-2 0 0 0,-1-3 0 0 0,0-1 0 0 0,1-3-129 0 0,0-3 129 0 0,0-4 0 0 0,0-2 0 0 0,1-3 0 0 0,-1-1 129 0 0,1 1-1 0 0,0 0 1 0 0,-1 2-1 0 0,1 0-128 0 0,-1 2 0 0 0,1 2 0 0 0,-3 1 0 0 0,0-2-128 0 0,0-3 128 0 0,0-4-129 0 0,1-5 129 0 0,3-4 0 0 0,2-5 129 0 0,4-2-129 0 0,1 1 0 0 0,0 4 128 0 0,-1 1-128 0 0,0 2 0 0 0,2 2 0 0 0,0-3 0 0 0,0-4 0 0 0,-3-3 0 0 0,-2-1 0 0 0,-2 1 129 0 0,-1 0-129 0 0,-1 3 128 0 0,-1 3-128 0 0,-2 3 0 0 0,-1 2 0 0 0,1 1-128 0 0,0-2-1 0 0,1-3 129 0 0,2-6 0 0 0,2-5 0 0 0,0-5 0 0 0,0-2 129 0 0,-1 6-1 0 0,-1 5-128 0 0,1 3 0 0 0,-2 4 0 0 0,-1 0 0 0 0,-2 0-128 0 0,-1-3 128 0 0,-1-4 0 0 0,2-1 128 0 0,0-2 1 0 0,1 2-129 0 0,-1 0 0 0 0,1 2 0 0 0,-1 0-129 0 0,0-2 129 0 0,-1-4 0 0 0,1-4 0 0 0,3 0 0 0 0,2 0 129 0 0,0 3-129 0 0,1 5 0 0 0,-1 4 0 0 0,-1 3 0 0 0,0 2 0 0 0,0-2 0 0 0,0-4 0 0 0,2-4 0 0 0,2-3 0 0 0,1 0 0 0 0,-1-1 128 0 0,-1 3 1 0 0,-1 6-129 0 0,-1 4 0 0 0,0 4 0 0 0,-2 2 0 0 0,1 1 0 0 0,-1-3 0 0 0,-2 0 0 0 0,0 1 0 0 0,-3 1 0 0 0,-2 5 0 0 0,-1 5 0 0 0,-3 5 0 0 0,0 3 0 0 0,-1 3 128 0 0,0 3-128 0 0,-1 3 129 0 0,1 4-129 0 0,-1 1 128 0 0,1 0-128 0 0,0 0 0 0 0,0-2 0 0 0,0 1 0 0 0,0-3 0 0 0,0-1 0 0 0,0-2-128 0 0,0-4 128 0 0,0-1 0 0 0,2-3 0 0 0,1-3 0 0 0,0-2 0 0 0,-1 1 0 0 0,1 0 0 0 0,1 0 0 0 0,-1-1 0 0 0,2-2 0 0 0,-1 2 0 0 0,0 1 0 0 0,1 1 128 0 0,-1 2-128 0 0,2 2 0 0 0,1-1 0 0 0,2 0 0 0 0,2 0-128 0 0,1-5 128 0 0,0-4-129 0 0,1-5 1 0 0,0-2 128 0 0,0-3 0 0 0,1-2 0 0 0,4 0 128 0 0,2 2 1 0 0,1 3-1 0 0,0 5 1 0 0,1 5-129 0 0,1 4 0 0 0,-1 6 0 0 0,-2 5 128 0 0,-3 4-128 0 0,0 3 0 0 0,2 1 129 0 0,0 3-129 0 0,-2 4 128 0 0,1 2-128 0 0,-1 0 0 0 0,-1 0 0 0 0,-1 2 0 0 0,2 0 0 0 0,-1 1 0 0 0,-1 1 0 0 0,2 0 0 0 0,0 0 0 0 0,1 2 0 0 0,-1 1 0 0 0,0 0 0 0 0,1 1 0 0 0,-1 3 0 0 0,-1 2 0 0 0,-1-1-128 0 0,2 1-1 0 0,-1 3 129 0 0,-3 1-128 0 0,-1 4-1 0 0,-1 2 1 0 0,0 5 128 0 0,0 4 0 0 0,-1 7 0 0 0,-3 5 0 0 0,-3 3 128 0 0,-1 0 1 0 0,-2-1-1 0 0,-1-3 1 0 0,0-4-1 0 0,-1-1-128 0 0,1-3 0 0 0,-1-2 0 0 0,1 1 0 0 0,0 1-128 0 0,0 2-1 0 0,0 4 1 0 0,0 2-1 0 0,0 3 129 0 0,0 3 0 0 0,0 3 129 0 0,0 1-1 0 0,0 1 1 0 0,0-2-1 0 0,0-2 1 0 0,0-2-129 0 0,0-6-129 0 0,0-1 129 0 0,0 0-128 0 0,0 4-1 0 0,0 2 1 0 0,0 3-1 0 0,0 5 129 0 0,0 3 0 0 0,0 2 129 0 0,0 0-1 0 0,0-3 1 0 0,0-5-1 0 0,0-3-128 0 0,0-4 0 0 0,0-1-128 0 0,0 0-1 0 0,0 0 1 0 0,2 2-1 0 0,1 4 129 0 0,2 5 0 0 0,2 3 129 0 0,2 1-1 0 0,2-1 1 0 0,1-1-1 0 0,0-1 1 0 0,1-3-129 0 0,0-1 0 0 0,0-2-129 0 0,0 0 129 0 0,0 2-128 0 0,-3 4 128 0 0,0 3 0 0 0,0 4 0 0 0,0 1 0 0 0,-1-3 128 0 0,-1-1-128 0 0,2-2 129 0 0,0-4-129 0 0,1-4 0 0 0,0-1 0 0 0,2 0 0 0 0,-1 2 0 0 0,1 0 0 0 0,-1 4 0 0 0,1 1 0 0 0,0 1 0 0 0,-3-1 0 0 0,0-2 0 0 0,0-5 0 0 0,0-7 0 0 0,1-5 0 0 0,-2-4 0 0 0,1 0 0 0 0,-1-1-129 0 0,1 1 129 0 0,-1 2-128 0 0,0 5-1 0 0,1 2 129 0 0,-2 3-128 0 0,0 4 128 0 0,1 2 0 0 0,1 0 0 0 0,1 0 0 0 0,0-3 128 0 0,2-5-128 0 0,-1-3 0 0 0,1-3 0 0 0,-1-3 0 0 0,1-2-128 0 0,-2 0-1 0 0,-2 0 1 0 0,1 2-1 0 0,1 2 1 0 0,-3-1-1 0 0,1 2 1 0 0,-2-1 128 0 0,1 0 128 0 0,-2 0-128 0 0,-2-2 0 0 0,1-1 129 0 0,2-2-129 0 0,-1-1 0 0 0,-1-3 0 0 0,1-1 128 0 0,-1 0-128 0 0,1 1 129 0 0,-1-2-1 0 0,0-2-128 0 0,0 0 0 0 0,-1-1 0 0 0,2 1 0 0 0,1 1 0 0 0,0-1 0 0 0,1 1 0 0 0,1 2 0 0 0,1 0 0 0 0,1 2 0 0 0,1 1 0 0 0,0 2 0 0 0,1 3 0 0 0,0 1 0 0 0,0-1-128 0 0,-1 2 128 0 0,1 0-129 0 0,-3 1 129 0 0,0-2 0 0 0,0-2 0 0 0,-2-4 0 0 0,0-1 0 0 0,-1-3 0 0 0,0-1 0 0 0,1 1 0 0 0,-1-2 0 0 0,-1-1 0 0 0,0 0 0 0 0,1 0 0 0 0,0-2 0 0 0,0-1 0 0 0,-1-1 0 0 0,2 1 0 0 0,-2 1-128 0 0,0-1 128 0 0,0 0-129 0 0,1 1 129 0 0,1 2 0 0 0,-1 0 0 0 0,1 2 0 0 0,1 4-128 0 0,-1 1 128 0 0,-2 0 0 0 0,-2-1 0 0 0,-1 0 0 0 0,-2-2 0 0 0,1-1 0 0 0,1-1 0 0 0,2 0 0 0 0,-1-1 0 0 0,0-2 0 0 0,-1-2 0 0 0,-1 1 0 0 0,-1 0 0 0 0,-1 0 0 0 0,0-2 0 0 0,0 0 0 0 0,0 0 0 0 0,0-2 0 0 0,0 1 0 0 0,0-1 0 0 0,-1 1 0 0 0,1-1 0 0 0,0 1 0 0 0,0-1 0 0 0,0 1 0 0 0,0-1 0 0 0,3 1-129 0 0,-1 0 129 0 0,3-1-257 0 0,0 1 257 0 0,2-1-128 0 0,-1 1 128 0 0,0 0 0 0 0,3-1-129 0 0,0 1 1 0 0,2-3-1 0 0,1 0 129 0 0,-2 0 0 0 0,-2 0-257 0 0,-3 1-1028 0 0,0-1 1285 0 0,-1-3 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384A86-FAD1-42EB-BD5A-A5AB83676359}" type="datetimeFigureOut">
              <a:rPr lang="en-US" smtClean="0"/>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9C761-B32A-4E4F-ADD0-3E8BE94F302B}" type="slidenum">
              <a:rPr lang="en-US" smtClean="0"/>
              <a:t>‹#›</a:t>
            </a:fld>
            <a:endParaRPr lang="en-US"/>
          </a:p>
        </p:txBody>
      </p:sp>
    </p:spTree>
    <p:extLst>
      <p:ext uri="{BB962C8B-B14F-4D97-AF65-F5344CB8AC3E}">
        <p14:creationId xmlns:p14="http://schemas.microsoft.com/office/powerpoint/2010/main" val="420452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384A86-FAD1-42EB-BD5A-A5AB83676359}" type="datetimeFigureOut">
              <a:rPr lang="en-US" smtClean="0"/>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9C761-B32A-4E4F-ADD0-3E8BE94F302B}" type="slidenum">
              <a:rPr lang="en-US" smtClean="0"/>
              <a:t>‹#›</a:t>
            </a:fld>
            <a:endParaRPr lang="en-US"/>
          </a:p>
        </p:txBody>
      </p:sp>
    </p:spTree>
    <p:extLst>
      <p:ext uri="{BB962C8B-B14F-4D97-AF65-F5344CB8AC3E}">
        <p14:creationId xmlns:p14="http://schemas.microsoft.com/office/powerpoint/2010/main" val="2543416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384A86-FAD1-42EB-BD5A-A5AB83676359}" type="datetimeFigureOut">
              <a:rPr lang="en-US" smtClean="0"/>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9C761-B32A-4E4F-ADD0-3E8BE94F302B}" type="slidenum">
              <a:rPr lang="en-US" smtClean="0"/>
              <a:t>‹#›</a:t>
            </a:fld>
            <a:endParaRPr lang="en-US"/>
          </a:p>
        </p:txBody>
      </p:sp>
    </p:spTree>
    <p:extLst>
      <p:ext uri="{BB962C8B-B14F-4D97-AF65-F5344CB8AC3E}">
        <p14:creationId xmlns:p14="http://schemas.microsoft.com/office/powerpoint/2010/main" val="3430183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384A86-FAD1-42EB-BD5A-A5AB83676359}" type="datetimeFigureOut">
              <a:rPr lang="en-US" smtClean="0"/>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9C761-B32A-4E4F-ADD0-3E8BE94F302B}" type="slidenum">
              <a:rPr lang="en-US" smtClean="0"/>
              <a:t>‹#›</a:t>
            </a:fld>
            <a:endParaRPr lang="en-US"/>
          </a:p>
        </p:txBody>
      </p:sp>
    </p:spTree>
    <p:extLst>
      <p:ext uri="{BB962C8B-B14F-4D97-AF65-F5344CB8AC3E}">
        <p14:creationId xmlns:p14="http://schemas.microsoft.com/office/powerpoint/2010/main" val="2349991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tint val="82000"/>
                  </a:schemeClr>
                </a:solidFill>
              </a:defRPr>
            </a:lvl1pPr>
            <a:lvl2pPr marL="1513743" indent="0">
              <a:buNone/>
              <a:defRPr sz="6622">
                <a:solidFill>
                  <a:schemeClr val="tx1">
                    <a:tint val="82000"/>
                  </a:schemeClr>
                </a:solidFill>
              </a:defRPr>
            </a:lvl2pPr>
            <a:lvl3pPr marL="3027487" indent="0">
              <a:buNone/>
              <a:defRPr sz="5960">
                <a:solidFill>
                  <a:schemeClr val="tx1">
                    <a:tint val="82000"/>
                  </a:schemeClr>
                </a:solidFill>
              </a:defRPr>
            </a:lvl3pPr>
            <a:lvl4pPr marL="4541230" indent="0">
              <a:buNone/>
              <a:defRPr sz="5297">
                <a:solidFill>
                  <a:schemeClr val="tx1">
                    <a:tint val="82000"/>
                  </a:schemeClr>
                </a:solidFill>
              </a:defRPr>
            </a:lvl4pPr>
            <a:lvl5pPr marL="6054974" indent="0">
              <a:buNone/>
              <a:defRPr sz="5297">
                <a:solidFill>
                  <a:schemeClr val="tx1">
                    <a:tint val="82000"/>
                  </a:schemeClr>
                </a:solidFill>
              </a:defRPr>
            </a:lvl5pPr>
            <a:lvl6pPr marL="7568717" indent="0">
              <a:buNone/>
              <a:defRPr sz="5297">
                <a:solidFill>
                  <a:schemeClr val="tx1">
                    <a:tint val="82000"/>
                  </a:schemeClr>
                </a:solidFill>
              </a:defRPr>
            </a:lvl6pPr>
            <a:lvl7pPr marL="9082461" indent="0">
              <a:buNone/>
              <a:defRPr sz="5297">
                <a:solidFill>
                  <a:schemeClr val="tx1">
                    <a:tint val="82000"/>
                  </a:schemeClr>
                </a:solidFill>
              </a:defRPr>
            </a:lvl7pPr>
            <a:lvl8pPr marL="10596204" indent="0">
              <a:buNone/>
              <a:defRPr sz="5297">
                <a:solidFill>
                  <a:schemeClr val="tx1">
                    <a:tint val="82000"/>
                  </a:schemeClr>
                </a:solidFill>
              </a:defRPr>
            </a:lvl8pPr>
            <a:lvl9pPr marL="12109948" indent="0">
              <a:buNone/>
              <a:defRPr sz="5297">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384A86-FAD1-42EB-BD5A-A5AB83676359}" type="datetimeFigureOut">
              <a:rPr lang="en-US" smtClean="0"/>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9C761-B32A-4E4F-ADD0-3E8BE94F302B}" type="slidenum">
              <a:rPr lang="en-US" smtClean="0"/>
              <a:t>‹#›</a:t>
            </a:fld>
            <a:endParaRPr lang="en-US"/>
          </a:p>
        </p:txBody>
      </p:sp>
    </p:spTree>
    <p:extLst>
      <p:ext uri="{BB962C8B-B14F-4D97-AF65-F5344CB8AC3E}">
        <p14:creationId xmlns:p14="http://schemas.microsoft.com/office/powerpoint/2010/main" val="1887986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384A86-FAD1-42EB-BD5A-A5AB83676359}" type="datetimeFigureOut">
              <a:rPr lang="en-US" smtClean="0"/>
              <a:t>9/17/2025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99C761-B32A-4E4F-ADD0-3E8BE94F302B}" type="slidenum">
              <a:rPr lang="en-US" smtClean="0"/>
              <a:t>‹#›</a:t>
            </a:fld>
            <a:endParaRPr lang="en-US"/>
          </a:p>
        </p:txBody>
      </p:sp>
    </p:spTree>
    <p:extLst>
      <p:ext uri="{BB962C8B-B14F-4D97-AF65-F5344CB8AC3E}">
        <p14:creationId xmlns:p14="http://schemas.microsoft.com/office/powerpoint/2010/main" val="3542439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384A86-FAD1-42EB-BD5A-A5AB83676359}" type="datetimeFigureOut">
              <a:rPr lang="en-US" smtClean="0"/>
              <a:t>9/17/2025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99C761-B32A-4E4F-ADD0-3E8BE94F302B}" type="slidenum">
              <a:rPr lang="en-US" smtClean="0"/>
              <a:t>‹#›</a:t>
            </a:fld>
            <a:endParaRPr lang="en-US"/>
          </a:p>
        </p:txBody>
      </p:sp>
    </p:spTree>
    <p:extLst>
      <p:ext uri="{BB962C8B-B14F-4D97-AF65-F5344CB8AC3E}">
        <p14:creationId xmlns:p14="http://schemas.microsoft.com/office/powerpoint/2010/main" val="69031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384A86-FAD1-42EB-BD5A-A5AB83676359}" type="datetimeFigureOut">
              <a:rPr lang="en-US" smtClean="0"/>
              <a:t>9/17/2025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99C761-B32A-4E4F-ADD0-3E8BE94F302B}" type="slidenum">
              <a:rPr lang="en-US" smtClean="0"/>
              <a:t>‹#›</a:t>
            </a:fld>
            <a:endParaRPr lang="en-US"/>
          </a:p>
        </p:txBody>
      </p:sp>
    </p:spTree>
    <p:extLst>
      <p:ext uri="{BB962C8B-B14F-4D97-AF65-F5344CB8AC3E}">
        <p14:creationId xmlns:p14="http://schemas.microsoft.com/office/powerpoint/2010/main" val="3883495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384A86-FAD1-42EB-BD5A-A5AB83676359}" type="datetimeFigureOut">
              <a:rPr lang="en-US" smtClean="0"/>
              <a:t>9/17/2025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99C761-B32A-4E4F-ADD0-3E8BE94F302B}" type="slidenum">
              <a:rPr lang="en-US" smtClean="0"/>
              <a:t>‹#›</a:t>
            </a:fld>
            <a:endParaRPr lang="en-US"/>
          </a:p>
        </p:txBody>
      </p:sp>
    </p:spTree>
    <p:extLst>
      <p:ext uri="{BB962C8B-B14F-4D97-AF65-F5344CB8AC3E}">
        <p14:creationId xmlns:p14="http://schemas.microsoft.com/office/powerpoint/2010/main" val="179659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B8384A86-FAD1-42EB-BD5A-A5AB83676359}" type="datetimeFigureOut">
              <a:rPr lang="en-US" smtClean="0"/>
              <a:t>9/17/2025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99C761-B32A-4E4F-ADD0-3E8BE94F302B}" type="slidenum">
              <a:rPr lang="en-US" smtClean="0"/>
              <a:t>‹#›</a:t>
            </a:fld>
            <a:endParaRPr lang="en-US"/>
          </a:p>
        </p:txBody>
      </p:sp>
    </p:spTree>
    <p:extLst>
      <p:ext uri="{BB962C8B-B14F-4D97-AF65-F5344CB8AC3E}">
        <p14:creationId xmlns:p14="http://schemas.microsoft.com/office/powerpoint/2010/main" val="434301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B8384A86-FAD1-42EB-BD5A-A5AB83676359}" type="datetimeFigureOut">
              <a:rPr lang="en-US" smtClean="0"/>
              <a:t>9/17/2025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99C761-B32A-4E4F-ADD0-3E8BE94F302B}" type="slidenum">
              <a:rPr lang="en-US" smtClean="0"/>
              <a:t>‹#›</a:t>
            </a:fld>
            <a:endParaRPr lang="en-US"/>
          </a:p>
        </p:txBody>
      </p:sp>
    </p:spTree>
    <p:extLst>
      <p:ext uri="{BB962C8B-B14F-4D97-AF65-F5344CB8AC3E}">
        <p14:creationId xmlns:p14="http://schemas.microsoft.com/office/powerpoint/2010/main" val="1365607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82000"/>
                  </a:schemeClr>
                </a:solidFill>
              </a:defRPr>
            </a:lvl1pPr>
          </a:lstStyle>
          <a:p>
            <a:fld id="{B8384A86-FAD1-42EB-BD5A-A5AB83676359}" type="datetimeFigureOut">
              <a:rPr lang="en-US" smtClean="0"/>
              <a:t>9/17/2025</a:t>
            </a:fld>
            <a:endParaRPr lang="en-US"/>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82000"/>
                  </a:schemeClr>
                </a:solidFill>
              </a:defRPr>
            </a:lvl1pPr>
          </a:lstStyle>
          <a:p>
            <a:fld id="{4399C761-B32A-4E4F-ADD0-3E8BE94F302B}" type="slidenum">
              <a:rPr lang="en-US" smtClean="0"/>
              <a:t>‹#›</a:t>
            </a:fld>
            <a:endParaRPr lang="en-US"/>
          </a:p>
        </p:txBody>
      </p:sp>
    </p:spTree>
    <p:extLst>
      <p:ext uri="{BB962C8B-B14F-4D97-AF65-F5344CB8AC3E}">
        <p14:creationId xmlns:p14="http://schemas.microsoft.com/office/powerpoint/2010/main" val="10194377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9.png"/><Relationship Id="rId18" Type="http://schemas.openxmlformats.org/officeDocument/2006/relationships/image" Target="../media/image14.png"/><Relationship Id="rId26" Type="http://schemas.openxmlformats.org/officeDocument/2006/relationships/image" Target="../media/image22.png"/><Relationship Id="rId21" Type="http://schemas.openxmlformats.org/officeDocument/2006/relationships/image" Target="../media/image17.jpeg"/><Relationship Id="rId34" Type="http://schemas.openxmlformats.org/officeDocument/2006/relationships/image" Target="../media/image30.png"/><Relationship Id="rId7" Type="http://schemas.openxmlformats.org/officeDocument/2006/relationships/image" Target="../media/image4.jpg"/><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21.png"/><Relationship Id="rId33" Type="http://schemas.openxmlformats.org/officeDocument/2006/relationships/image" Target="../media/image29.png"/><Relationship Id="rId2" Type="http://schemas.openxmlformats.org/officeDocument/2006/relationships/customXml" Target="../ink/ink1.xml"/><Relationship Id="rId16" Type="http://schemas.openxmlformats.org/officeDocument/2006/relationships/image" Target="../media/image12.png"/><Relationship Id="rId20" Type="http://schemas.openxmlformats.org/officeDocument/2006/relationships/image" Target="../media/image16.png"/><Relationship Id="rId29" Type="http://schemas.openxmlformats.org/officeDocument/2006/relationships/image" Target="../media/image25.jpe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hyperlink" Target="http://github.com/SasView" TargetMode="External"/><Relationship Id="rId24" Type="http://schemas.openxmlformats.org/officeDocument/2006/relationships/image" Target="../media/image20.png"/><Relationship Id="rId32" Type="http://schemas.openxmlformats.org/officeDocument/2006/relationships/image" Target="../media/image28.png"/><Relationship Id="rId5" Type="http://schemas.openxmlformats.org/officeDocument/2006/relationships/image" Target="../media/image1.png"/><Relationship Id="rId15" Type="http://schemas.openxmlformats.org/officeDocument/2006/relationships/image" Target="../media/image11.png"/><Relationship Id="rId23" Type="http://schemas.openxmlformats.org/officeDocument/2006/relationships/image" Target="../media/image19.png"/><Relationship Id="rId28" Type="http://schemas.openxmlformats.org/officeDocument/2006/relationships/image" Target="../media/image24.png"/><Relationship Id="rId36" Type="http://schemas.openxmlformats.org/officeDocument/2006/relationships/image" Target="../media/image32.png"/><Relationship Id="rId10" Type="http://schemas.openxmlformats.org/officeDocument/2006/relationships/image" Target="../media/image7.png"/><Relationship Id="rId19" Type="http://schemas.openxmlformats.org/officeDocument/2006/relationships/image" Target="../media/image15.jpg"/><Relationship Id="rId31" Type="http://schemas.openxmlformats.org/officeDocument/2006/relationships/image" Target="../media/image27.png"/><Relationship Id="rId4" Type="http://schemas.openxmlformats.org/officeDocument/2006/relationships/image" Target="../media/image2.png"/><Relationship Id="rId9" Type="http://schemas.openxmlformats.org/officeDocument/2006/relationships/image" Target="../media/image6.jpg"/><Relationship Id="rId14" Type="http://schemas.openxmlformats.org/officeDocument/2006/relationships/image" Target="../media/image10.png"/><Relationship Id="rId22" Type="http://schemas.openxmlformats.org/officeDocument/2006/relationships/image" Target="../media/image18.jpeg"/><Relationship Id="rId27" Type="http://schemas.openxmlformats.org/officeDocument/2006/relationships/image" Target="../media/image23.png"/><Relationship Id="rId30" Type="http://schemas.openxmlformats.org/officeDocument/2006/relationships/image" Target="../media/image26.jpg"/><Relationship Id="rId35"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62AF41-51E4-107E-A3AF-9B73C580BBAC}"/>
              </a:ext>
            </a:extLst>
          </p:cNvPr>
          <p:cNvSpPr/>
          <p:nvPr/>
        </p:nvSpPr>
        <p:spPr>
          <a:xfrm>
            <a:off x="-20684" y="-86653"/>
            <a:ext cx="30295897" cy="35291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0" dirty="0"/>
              <a:t>Addressing the resource problem through community: </a:t>
            </a:r>
          </a:p>
          <a:p>
            <a:pPr algn="ctr"/>
            <a:r>
              <a:rPr lang="en-US" sz="10000" dirty="0"/>
              <a:t>The </a:t>
            </a:r>
            <a:r>
              <a:rPr lang="en-US" sz="10000" dirty="0" err="1"/>
              <a:t>SasView</a:t>
            </a:r>
            <a:r>
              <a:rPr lang="en-US" sz="10000" dirty="0"/>
              <a:t> Collaboration</a:t>
            </a:r>
          </a:p>
        </p:txBody>
      </p:sp>
      <p:sp>
        <p:nvSpPr>
          <p:cNvPr id="6" name="Rectangle: Rounded Corners 5">
            <a:extLst>
              <a:ext uri="{FF2B5EF4-FFF2-40B4-BE49-F238E27FC236}">
                <a16:creationId xmlns:a16="http://schemas.microsoft.com/office/drawing/2014/main" id="{56DDACFE-E6CC-7199-3E24-31031E39C867}"/>
              </a:ext>
            </a:extLst>
          </p:cNvPr>
          <p:cNvSpPr/>
          <p:nvPr/>
        </p:nvSpPr>
        <p:spPr>
          <a:xfrm>
            <a:off x="407028" y="3541687"/>
            <a:ext cx="29391653" cy="9555963"/>
          </a:xfrm>
          <a:prstGeom prst="round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Palatino Linotype" panose="02040502050505030304" pitchFamily="18" charset="0"/>
              </a:rPr>
              <a:t>Today’s analysis is beyond the skill set of most users</a:t>
            </a:r>
            <a:endParaRPr lang="en-US" dirty="0"/>
          </a:p>
        </p:txBody>
      </p:sp>
      <p:grpSp>
        <p:nvGrpSpPr>
          <p:cNvPr id="7" name="Group 6">
            <a:extLst>
              <a:ext uri="{FF2B5EF4-FFF2-40B4-BE49-F238E27FC236}">
                <a16:creationId xmlns:a16="http://schemas.microsoft.com/office/drawing/2014/main" id="{DAF37EA4-E248-2C8E-D2DD-84EC7DC142D1}"/>
              </a:ext>
            </a:extLst>
          </p:cNvPr>
          <p:cNvGrpSpPr/>
          <p:nvPr/>
        </p:nvGrpSpPr>
        <p:grpSpPr>
          <a:xfrm>
            <a:off x="1113411" y="4339128"/>
            <a:ext cx="4637239" cy="3967687"/>
            <a:chOff x="435295" y="1713968"/>
            <a:chExt cx="4637239" cy="3967687"/>
          </a:xfrm>
        </p:grpSpPr>
        <p:cxnSp>
          <p:nvCxnSpPr>
            <p:cNvPr id="8" name="Straight Arrow Connector 7">
              <a:extLst>
                <a:ext uri="{FF2B5EF4-FFF2-40B4-BE49-F238E27FC236}">
                  <a16:creationId xmlns:a16="http://schemas.microsoft.com/office/drawing/2014/main" id="{33291AD9-A7A0-1A10-BD3E-F27DCF2E0F3E}"/>
                </a:ext>
              </a:extLst>
            </p:cNvPr>
            <p:cNvCxnSpPr>
              <a:cxnSpLocks/>
            </p:cNvCxnSpPr>
            <p:nvPr/>
          </p:nvCxnSpPr>
          <p:spPr>
            <a:xfrm flipV="1">
              <a:off x="911903" y="1713968"/>
              <a:ext cx="0" cy="3463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EB31DAF-4181-38C6-9296-CABBE0B1181D}"/>
                </a:ext>
              </a:extLst>
            </p:cNvPr>
            <p:cNvCxnSpPr>
              <a:cxnSpLocks/>
            </p:cNvCxnSpPr>
            <p:nvPr/>
          </p:nvCxnSpPr>
          <p:spPr>
            <a:xfrm>
              <a:off x="911903" y="5177018"/>
              <a:ext cx="31169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4C51111-5143-A63D-9D1C-8CA5C711A9B5}"/>
                </a:ext>
              </a:extLst>
            </p:cNvPr>
            <p:cNvSpPr txBox="1"/>
            <p:nvPr/>
          </p:nvSpPr>
          <p:spPr>
            <a:xfrm rot="16200000">
              <a:off x="-77506" y="3298754"/>
              <a:ext cx="1394933" cy="369331"/>
            </a:xfrm>
            <a:prstGeom prst="rect">
              <a:avLst/>
            </a:prstGeom>
            <a:noFill/>
          </p:spPr>
          <p:txBody>
            <a:bodyPr wrap="non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1800" b="1" dirty="0">
                  <a:solidFill>
                    <a:schemeClr val="accent6"/>
                  </a:solidFill>
                  <a:latin typeface="Calibri"/>
                </a:rPr>
                <a:t>$$MONEY$$</a:t>
              </a:r>
            </a:p>
          </p:txBody>
        </p:sp>
        <p:sp>
          <p:nvSpPr>
            <p:cNvPr id="11" name="TextBox 10">
              <a:extLst>
                <a:ext uri="{FF2B5EF4-FFF2-40B4-BE49-F238E27FC236}">
                  <a16:creationId xmlns:a16="http://schemas.microsoft.com/office/drawing/2014/main" id="{3DEC0ECD-F897-36C0-E62F-896B4D1BE95C}"/>
                </a:ext>
              </a:extLst>
            </p:cNvPr>
            <p:cNvSpPr txBox="1"/>
            <p:nvPr/>
          </p:nvSpPr>
          <p:spPr>
            <a:xfrm>
              <a:off x="1949452" y="5312324"/>
              <a:ext cx="657552" cy="369331"/>
            </a:xfrm>
            <a:prstGeom prst="rect">
              <a:avLst/>
            </a:prstGeom>
            <a:noFill/>
          </p:spPr>
          <p:txBody>
            <a:bodyPr wrap="non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1800" b="1" dirty="0">
                  <a:solidFill>
                    <a:schemeClr val="accent6"/>
                  </a:solidFill>
                  <a:latin typeface="Calibri"/>
                </a:rPr>
                <a:t>Time</a:t>
              </a:r>
            </a:p>
          </p:txBody>
        </p:sp>
        <p:sp>
          <p:nvSpPr>
            <p:cNvPr id="12" name="Rectangle 11">
              <a:extLst>
                <a:ext uri="{FF2B5EF4-FFF2-40B4-BE49-F238E27FC236}">
                  <a16:creationId xmlns:a16="http://schemas.microsoft.com/office/drawing/2014/main" id="{106734BE-84DE-2881-8274-26CADA5E18CA}"/>
                </a:ext>
              </a:extLst>
            </p:cNvPr>
            <p:cNvSpPr/>
            <p:nvPr/>
          </p:nvSpPr>
          <p:spPr>
            <a:xfrm>
              <a:off x="911903" y="2154116"/>
              <a:ext cx="407334" cy="30228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lIns="91440" tIns="45720" rIns="91440" bIns="45720" rtlCol="0" anchor="ctr">
              <a:scene3d>
                <a:camera prst="orthographicFront">
                  <a:rot lat="0" lon="0" rev="16200000"/>
                </a:camera>
                <a:lightRig rig="threePt" dir="t"/>
              </a:scene3d>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endParaRPr lang="en-US" sz="600" dirty="0">
                <a:solidFill>
                  <a:schemeClr val="tx1"/>
                </a:solidFill>
                <a:latin typeface="Calibri"/>
              </a:endParaRPr>
            </a:p>
          </p:txBody>
        </p:sp>
        <p:sp>
          <p:nvSpPr>
            <p:cNvPr id="13" name="Rectangle 12">
              <a:extLst>
                <a:ext uri="{FF2B5EF4-FFF2-40B4-BE49-F238E27FC236}">
                  <a16:creationId xmlns:a16="http://schemas.microsoft.com/office/drawing/2014/main" id="{CE0ECFBA-ED23-B27A-AA98-837C504B6945}"/>
                </a:ext>
              </a:extLst>
            </p:cNvPr>
            <p:cNvSpPr/>
            <p:nvPr/>
          </p:nvSpPr>
          <p:spPr>
            <a:xfrm>
              <a:off x="1319237" y="2155122"/>
              <a:ext cx="407334" cy="30228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lIns="91440" tIns="45720" rIns="91440" bIns="45720" rtlCol="0" anchor="ctr">
              <a:scene3d>
                <a:camera prst="orthographicFront">
                  <a:rot lat="0" lon="0" rev="16200000"/>
                </a:camera>
                <a:lightRig rig="threePt" dir="t"/>
              </a:scene3d>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endParaRPr lang="en-US" sz="600" dirty="0">
                <a:solidFill>
                  <a:schemeClr val="tx1"/>
                </a:solidFill>
                <a:latin typeface="Calibri"/>
              </a:endParaRPr>
            </a:p>
          </p:txBody>
        </p:sp>
        <p:sp>
          <p:nvSpPr>
            <p:cNvPr id="14" name="Rectangle 13">
              <a:extLst>
                <a:ext uri="{FF2B5EF4-FFF2-40B4-BE49-F238E27FC236}">
                  <a16:creationId xmlns:a16="http://schemas.microsoft.com/office/drawing/2014/main" id="{198AE2E7-3CFF-042C-F8C1-7FEC93A95DB0}"/>
                </a:ext>
              </a:extLst>
            </p:cNvPr>
            <p:cNvSpPr/>
            <p:nvPr/>
          </p:nvSpPr>
          <p:spPr>
            <a:xfrm>
              <a:off x="1733624" y="3055050"/>
              <a:ext cx="407334" cy="2117966"/>
            </a:xfrm>
            <a:prstGeom prst="rect">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wrap="none" lIns="91440" tIns="45720" rIns="91440" bIns="45720" rtlCol="0" anchor="ctr">
              <a:scene3d>
                <a:camera prst="orthographicFront">
                  <a:rot lat="0" lon="0" rev="16200000"/>
                </a:camera>
                <a:lightRig rig="threePt" dir="t"/>
              </a:scene3d>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endParaRPr lang="en-US" sz="1000" dirty="0">
                <a:solidFill>
                  <a:schemeClr val="tx1"/>
                </a:solidFill>
                <a:latin typeface="Calibri"/>
              </a:endParaRPr>
            </a:p>
          </p:txBody>
        </p:sp>
        <p:sp>
          <p:nvSpPr>
            <p:cNvPr id="15" name="Rectangle 14">
              <a:extLst>
                <a:ext uri="{FF2B5EF4-FFF2-40B4-BE49-F238E27FC236}">
                  <a16:creationId xmlns:a16="http://schemas.microsoft.com/office/drawing/2014/main" id="{9561F8C1-F49B-1606-D925-E3CE4D7A62B1}"/>
                </a:ext>
              </a:extLst>
            </p:cNvPr>
            <p:cNvSpPr/>
            <p:nvPr/>
          </p:nvSpPr>
          <p:spPr>
            <a:xfrm>
              <a:off x="2133902" y="4059936"/>
              <a:ext cx="407334" cy="1121612"/>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wrap="none" lIns="91440" tIns="45720" rIns="91440" bIns="45720" rtlCol="0" anchor="ctr">
              <a:scene3d>
                <a:camera prst="orthographicFront">
                  <a:rot lat="0" lon="0" rev="16200000"/>
                </a:camera>
                <a:lightRig rig="threePt" dir="t"/>
              </a:scene3d>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endParaRPr lang="en-US" sz="600" dirty="0">
                <a:solidFill>
                  <a:schemeClr val="tx1"/>
                </a:solidFill>
                <a:latin typeface="Calibri"/>
              </a:endParaRPr>
            </a:p>
          </p:txBody>
        </p:sp>
        <p:sp>
          <p:nvSpPr>
            <p:cNvPr id="16" name="Rectangle 15">
              <a:extLst>
                <a:ext uri="{FF2B5EF4-FFF2-40B4-BE49-F238E27FC236}">
                  <a16:creationId xmlns:a16="http://schemas.microsoft.com/office/drawing/2014/main" id="{95859EE7-9A17-4C8F-AC6D-96280EC7A86B}"/>
                </a:ext>
              </a:extLst>
            </p:cNvPr>
            <p:cNvSpPr/>
            <p:nvPr/>
          </p:nvSpPr>
          <p:spPr>
            <a:xfrm>
              <a:off x="2581556" y="4755244"/>
              <a:ext cx="407334" cy="446443"/>
            </a:xfrm>
            <a:prstGeom prst="rect">
              <a:avLst/>
            </a:prstGeom>
            <a:solidFill>
              <a:srgbClr val="FF0000"/>
            </a:solidFill>
            <a:scene3d>
              <a:camera prst="orthographicFront">
                <a:rot lat="0" lon="0" rev="16200000"/>
              </a:camera>
              <a:lightRig rig="threePt" dir="t"/>
            </a:scene3d>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rtlCol="0" anchor="t" anchorCtr="0">
              <a:scene3d>
                <a:camera prst="orthographicFront">
                  <a:rot lat="0" lon="0" rev="0"/>
                </a:camera>
                <a:lightRig rig="threePt" dir="t"/>
              </a:scene3d>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endParaRPr lang="en-US" sz="600" dirty="0">
                <a:solidFill>
                  <a:schemeClr val="tx1"/>
                </a:solidFill>
                <a:latin typeface="Calibri"/>
              </a:endParaRPr>
            </a:p>
          </p:txBody>
        </p:sp>
        <p:sp>
          <p:nvSpPr>
            <p:cNvPr id="17" name="TextBox 16">
              <a:extLst>
                <a:ext uri="{FF2B5EF4-FFF2-40B4-BE49-F238E27FC236}">
                  <a16:creationId xmlns:a16="http://schemas.microsoft.com/office/drawing/2014/main" id="{69508B9D-DBD8-01A9-368C-CE0ADB41DC35}"/>
                </a:ext>
              </a:extLst>
            </p:cNvPr>
            <p:cNvSpPr txBox="1"/>
            <p:nvPr/>
          </p:nvSpPr>
          <p:spPr>
            <a:xfrm rot="5400000">
              <a:off x="1440065" y="3746495"/>
              <a:ext cx="2605107" cy="46166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400" dirty="0">
                  <a:latin typeface="Calibri"/>
                </a:rPr>
                <a:t>Reduction Sofware</a:t>
              </a:r>
            </a:p>
          </p:txBody>
        </p:sp>
        <p:sp>
          <p:nvSpPr>
            <p:cNvPr id="18" name="TextBox 17">
              <a:extLst>
                <a:ext uri="{FF2B5EF4-FFF2-40B4-BE49-F238E27FC236}">
                  <a16:creationId xmlns:a16="http://schemas.microsoft.com/office/drawing/2014/main" id="{C4244F3B-7D0D-69C6-E97C-D97F6BB107F6}"/>
                </a:ext>
              </a:extLst>
            </p:cNvPr>
            <p:cNvSpPr txBox="1"/>
            <p:nvPr/>
          </p:nvSpPr>
          <p:spPr>
            <a:xfrm rot="5400000">
              <a:off x="1250947" y="3972273"/>
              <a:ext cx="2139784" cy="46166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400" dirty="0">
                  <a:latin typeface="Calibri"/>
                </a:rPr>
                <a:t>Data Hardware</a:t>
              </a:r>
            </a:p>
          </p:txBody>
        </p:sp>
        <p:sp>
          <p:nvSpPr>
            <p:cNvPr id="19" name="TextBox 18">
              <a:extLst>
                <a:ext uri="{FF2B5EF4-FFF2-40B4-BE49-F238E27FC236}">
                  <a16:creationId xmlns:a16="http://schemas.microsoft.com/office/drawing/2014/main" id="{D738A0DB-7A23-2FC6-99BD-CFA0111119A0}"/>
                </a:ext>
              </a:extLst>
            </p:cNvPr>
            <p:cNvSpPr txBox="1"/>
            <p:nvPr/>
          </p:nvSpPr>
          <p:spPr>
            <a:xfrm rot="5400000">
              <a:off x="1079033" y="4174447"/>
              <a:ext cx="1722684" cy="46166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400" dirty="0">
                  <a:latin typeface="Calibri"/>
                </a:rPr>
                <a:t>Instruments</a:t>
              </a:r>
            </a:p>
          </p:txBody>
        </p:sp>
        <p:sp>
          <p:nvSpPr>
            <p:cNvPr id="20" name="TextBox 19">
              <a:extLst>
                <a:ext uri="{FF2B5EF4-FFF2-40B4-BE49-F238E27FC236}">
                  <a16:creationId xmlns:a16="http://schemas.microsoft.com/office/drawing/2014/main" id="{5156A04C-800B-9073-1A95-024F77673152}"/>
                </a:ext>
              </a:extLst>
            </p:cNvPr>
            <p:cNvSpPr txBox="1"/>
            <p:nvPr/>
          </p:nvSpPr>
          <p:spPr>
            <a:xfrm rot="5400000">
              <a:off x="107356" y="3686522"/>
              <a:ext cx="2727461" cy="46166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400" dirty="0">
                  <a:latin typeface="Calibri"/>
                </a:rPr>
                <a:t>Source Construction</a:t>
              </a:r>
            </a:p>
          </p:txBody>
        </p:sp>
        <p:sp>
          <p:nvSpPr>
            <p:cNvPr id="21" name="TextBox 20">
              <a:extLst>
                <a:ext uri="{FF2B5EF4-FFF2-40B4-BE49-F238E27FC236}">
                  <a16:creationId xmlns:a16="http://schemas.microsoft.com/office/drawing/2014/main" id="{4B444AF8-85F2-EFB6-ABAA-6D4D8DAF485A}"/>
                </a:ext>
              </a:extLst>
            </p:cNvPr>
            <p:cNvSpPr txBox="1"/>
            <p:nvPr/>
          </p:nvSpPr>
          <p:spPr>
            <a:xfrm rot="5400000">
              <a:off x="-91402" y="3845272"/>
              <a:ext cx="2388941" cy="46166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400" dirty="0">
                  <a:latin typeface="Calibri"/>
                </a:rPr>
                <a:t>Civil Construction</a:t>
              </a:r>
            </a:p>
          </p:txBody>
        </p:sp>
        <p:sp>
          <p:nvSpPr>
            <p:cNvPr id="22" name="TextBox 21">
              <a:extLst>
                <a:ext uri="{FF2B5EF4-FFF2-40B4-BE49-F238E27FC236}">
                  <a16:creationId xmlns:a16="http://schemas.microsoft.com/office/drawing/2014/main" id="{6D976216-DA5B-358C-6973-9605525AA131}"/>
                </a:ext>
              </a:extLst>
            </p:cNvPr>
            <p:cNvSpPr txBox="1"/>
            <p:nvPr/>
          </p:nvSpPr>
          <p:spPr>
            <a:xfrm>
              <a:off x="3474019" y="4087191"/>
              <a:ext cx="1598515" cy="830997"/>
            </a:xfrm>
            <a:prstGeom prst="rect">
              <a:avLst/>
            </a:prstGeom>
            <a:noFill/>
          </p:spPr>
          <p:txBody>
            <a:bodyPr wrap="non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400" dirty="0">
                  <a:latin typeface="Calibri"/>
                </a:rPr>
                <a:t>Analysis</a:t>
              </a:r>
            </a:p>
            <a:p>
              <a:r>
                <a:rPr lang="en-US" sz="2400" dirty="0">
                  <a:latin typeface="Calibri"/>
                </a:rPr>
                <a:t>Software??</a:t>
              </a:r>
            </a:p>
          </p:txBody>
        </p:sp>
        <p:sp>
          <p:nvSpPr>
            <p:cNvPr id="23" name="Freeform: Shape 22">
              <a:extLst>
                <a:ext uri="{FF2B5EF4-FFF2-40B4-BE49-F238E27FC236}">
                  <a16:creationId xmlns:a16="http://schemas.microsoft.com/office/drawing/2014/main" id="{7B0A1EDF-4E8A-0101-5807-9B1EDBBA0195}"/>
                </a:ext>
              </a:extLst>
            </p:cNvPr>
            <p:cNvSpPr/>
            <p:nvPr/>
          </p:nvSpPr>
          <p:spPr>
            <a:xfrm>
              <a:off x="3188963" y="4290548"/>
              <a:ext cx="285057" cy="886469"/>
            </a:xfrm>
            <a:custGeom>
              <a:avLst/>
              <a:gdLst>
                <a:gd name="connsiteX0" fmla="*/ 323232 w 323232"/>
                <a:gd name="connsiteY0" fmla="*/ 0 h 1006249"/>
                <a:gd name="connsiteX1" fmla="*/ 153550 w 323232"/>
                <a:gd name="connsiteY1" fmla="*/ 9427 h 1006249"/>
                <a:gd name="connsiteX2" fmla="*/ 68708 w 323232"/>
                <a:gd name="connsiteY2" fmla="*/ 47134 h 1006249"/>
                <a:gd name="connsiteX3" fmla="*/ 31001 w 323232"/>
                <a:gd name="connsiteY3" fmla="*/ 207390 h 1006249"/>
                <a:gd name="connsiteX4" fmla="*/ 2721 w 323232"/>
                <a:gd name="connsiteY4" fmla="*/ 933254 h 1006249"/>
                <a:gd name="connsiteX5" fmla="*/ 2721 w 323232"/>
                <a:gd name="connsiteY5" fmla="*/ 942681 h 100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32" h="1006249">
                  <a:moveTo>
                    <a:pt x="323232" y="0"/>
                  </a:moveTo>
                  <a:cubicBezTo>
                    <a:pt x="259601" y="785"/>
                    <a:pt x="195971" y="1571"/>
                    <a:pt x="153550" y="9427"/>
                  </a:cubicBezTo>
                  <a:cubicBezTo>
                    <a:pt x="111129" y="17283"/>
                    <a:pt x="89133" y="14140"/>
                    <a:pt x="68708" y="47134"/>
                  </a:cubicBezTo>
                  <a:cubicBezTo>
                    <a:pt x="48283" y="80128"/>
                    <a:pt x="41999" y="59703"/>
                    <a:pt x="31001" y="207390"/>
                  </a:cubicBezTo>
                  <a:cubicBezTo>
                    <a:pt x="20003" y="355077"/>
                    <a:pt x="7434" y="810706"/>
                    <a:pt x="2721" y="933254"/>
                  </a:cubicBezTo>
                  <a:cubicBezTo>
                    <a:pt x="-1992" y="1055802"/>
                    <a:pt x="364" y="999241"/>
                    <a:pt x="2721" y="942681"/>
                  </a:cubicBezTo>
                </a:path>
              </a:pathLst>
            </a:custGeom>
            <a:noFill/>
            <a:ln w="31750">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endParaRPr lang="en-US" sz="600" dirty="0">
                <a:latin typeface="Calibri"/>
              </a:endParaRPr>
            </a:p>
          </p:txBody>
        </p:sp>
      </p:grpSp>
      <p:sp>
        <p:nvSpPr>
          <p:cNvPr id="24" name="Shape 157">
            <a:extLst>
              <a:ext uri="{FF2B5EF4-FFF2-40B4-BE49-F238E27FC236}">
                <a16:creationId xmlns:a16="http://schemas.microsoft.com/office/drawing/2014/main" id="{39F44C03-852D-1F8E-3E6A-656F68E3AC94}"/>
              </a:ext>
            </a:extLst>
          </p:cNvPr>
          <p:cNvSpPr/>
          <p:nvPr/>
        </p:nvSpPr>
        <p:spPr>
          <a:xfrm>
            <a:off x="6122658" y="6419577"/>
            <a:ext cx="4498521" cy="790600"/>
          </a:xfrm>
          <a:prstGeom prst="rect">
            <a:avLst/>
          </a:prstGeom>
          <a:ln w="12700">
            <a:miter lim="400000"/>
          </a:ln>
          <a:extLst>
            <a:ext uri="{C572A759-6A51-4108-AA02-DFA0A04FC94B}">
              <ma14:wrappingTextBoxFlag xmlns:ma14="http://schemas.microsoft.com/office/mac/drawingml/2011/main" xmlns="" val="1"/>
            </a:ext>
          </a:extLst>
        </p:spPr>
        <p:txBody>
          <a:bodyPr wrap="square" lIns="25717" tIns="25717" rIns="25717" bIns="25717"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defTabSz="342863">
              <a:defRPr sz="3400">
                <a:latin typeface="Arial"/>
                <a:ea typeface="Arial"/>
                <a:cs typeface="Arial"/>
                <a:sym typeface="Arial"/>
              </a:defRPr>
            </a:pPr>
            <a:r>
              <a:rPr sz="2400" dirty="0">
                <a:latin typeface="Palatino Linotype" panose="02040502050505030304" pitchFamily="18" charset="0"/>
              </a:rPr>
              <a:t>Analysis is where the science is</a:t>
            </a:r>
            <a:r>
              <a:rPr lang="en-US" sz="2400" dirty="0">
                <a:latin typeface="Palatino Linotype" panose="02040502050505030304" pitchFamily="18" charset="0"/>
              </a:rPr>
              <a:t> </a:t>
            </a:r>
          </a:p>
          <a:p>
            <a:pPr defTabSz="342863">
              <a:defRPr sz="3400">
                <a:latin typeface="Arial"/>
                <a:ea typeface="Arial"/>
                <a:cs typeface="Arial"/>
                <a:sym typeface="Arial"/>
              </a:defRPr>
            </a:pPr>
            <a:r>
              <a:rPr sz="2400" dirty="0">
                <a:latin typeface="Palatino Linotype" panose="02040502050505030304" pitchFamily="18" charset="0"/>
                <a:ea typeface="Wingdings"/>
                <a:cs typeface="Wingdings"/>
                <a:sym typeface="Wingdings"/>
              </a:rPr>
              <a:t> </a:t>
            </a:r>
            <a:r>
              <a:rPr sz="2400" dirty="0">
                <a:latin typeface="Palatino Linotype" panose="02040502050505030304" pitchFamily="18" charset="0"/>
              </a:rPr>
              <a:t>the USER’S JOB</a:t>
            </a:r>
            <a:r>
              <a:rPr lang="en-US" sz="2400" dirty="0">
                <a:latin typeface="Palatino Linotype" panose="02040502050505030304" pitchFamily="18" charset="0"/>
              </a:rPr>
              <a:t>? </a:t>
            </a:r>
            <a:endParaRPr sz="2400" dirty="0">
              <a:latin typeface="Palatino Linotype" panose="02040502050505030304" pitchFamily="18" charset="0"/>
            </a:endParaRPr>
          </a:p>
        </p:txBody>
      </p:sp>
      <p:sp>
        <p:nvSpPr>
          <p:cNvPr id="25" name="Shape 158">
            <a:extLst>
              <a:ext uri="{FF2B5EF4-FFF2-40B4-BE49-F238E27FC236}">
                <a16:creationId xmlns:a16="http://schemas.microsoft.com/office/drawing/2014/main" id="{02BE2C06-8DF0-B5D9-1A4F-EF28D6AE8F86}"/>
              </a:ext>
            </a:extLst>
          </p:cNvPr>
          <p:cNvSpPr/>
          <p:nvPr/>
        </p:nvSpPr>
        <p:spPr>
          <a:xfrm>
            <a:off x="6108194" y="4949574"/>
            <a:ext cx="6867189" cy="1159932"/>
          </a:xfrm>
          <a:prstGeom prst="rect">
            <a:avLst/>
          </a:prstGeom>
          <a:ln w="12700">
            <a:miter lim="400000"/>
          </a:ln>
          <a:extLst>
            <a:ext uri="{C572A759-6A51-4108-AA02-DFA0A04FC94B}">
              <ma14:wrappingTextBoxFlag xmlns:ma14="http://schemas.microsoft.com/office/mac/drawingml/2011/main" xmlns="" val="1"/>
            </a:ext>
          </a:extLst>
        </p:spPr>
        <p:txBody>
          <a:bodyPr wrap="square" lIns="25717" tIns="25717" rIns="25717" bIns="25717"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defTabSz="342863">
              <a:defRPr sz="3400">
                <a:latin typeface="Arial"/>
                <a:ea typeface="Arial"/>
                <a:cs typeface="Arial"/>
                <a:sym typeface="Arial"/>
              </a:defRPr>
            </a:pPr>
            <a:r>
              <a:rPr sz="2400" dirty="0">
                <a:latin typeface="Palatino Linotype" panose="02040502050505030304" pitchFamily="18" charset="0"/>
              </a:rPr>
              <a:t>Scattering is a</a:t>
            </a:r>
            <a:r>
              <a:rPr lang="en-US" sz="2400" dirty="0">
                <a:latin typeface="Palatino Linotype" panose="02040502050505030304" pitchFamily="18" charset="0"/>
              </a:rPr>
              <a:t>n analysis</a:t>
            </a:r>
            <a:r>
              <a:rPr sz="2400" dirty="0">
                <a:latin typeface="Palatino Linotype" panose="02040502050505030304" pitchFamily="18" charset="0"/>
              </a:rPr>
              <a:t> tool and part of providing the tool should be </a:t>
            </a:r>
            <a:r>
              <a:rPr lang="en-US" sz="2400" dirty="0">
                <a:latin typeface="Palatino Linotype" panose="02040502050505030304" pitchFamily="18" charset="0"/>
              </a:rPr>
              <a:t>the necessary software </a:t>
            </a:r>
          </a:p>
          <a:p>
            <a:pPr defTabSz="342863">
              <a:defRPr sz="3400">
                <a:latin typeface="Arial"/>
                <a:ea typeface="Arial"/>
                <a:cs typeface="Arial"/>
                <a:sym typeface="Arial"/>
              </a:defRPr>
            </a:pPr>
            <a:r>
              <a:rPr sz="2400" dirty="0">
                <a:latin typeface="Palatino Linotype" panose="02040502050505030304" pitchFamily="18" charset="0"/>
                <a:ea typeface="Wingdings"/>
                <a:cs typeface="Wingdings"/>
                <a:sym typeface="Wingdings"/>
              </a:rPr>
              <a:t> </a:t>
            </a:r>
            <a:r>
              <a:rPr sz="2400" dirty="0">
                <a:latin typeface="Palatino Linotype" panose="02040502050505030304" pitchFamily="18" charset="0"/>
              </a:rPr>
              <a:t>the FACILITY’S JOB</a:t>
            </a:r>
            <a:r>
              <a:rPr lang="en-US" sz="2400" dirty="0">
                <a:latin typeface="Palatino Linotype" panose="02040502050505030304" pitchFamily="18" charset="0"/>
              </a:rPr>
              <a:t>?</a:t>
            </a:r>
          </a:p>
        </p:txBody>
      </p:sp>
      <p:sp>
        <p:nvSpPr>
          <p:cNvPr id="26" name="Shape 160">
            <a:extLst>
              <a:ext uri="{FF2B5EF4-FFF2-40B4-BE49-F238E27FC236}">
                <a16:creationId xmlns:a16="http://schemas.microsoft.com/office/drawing/2014/main" id="{0D12B945-22AB-FD1C-0296-06B4756D5D19}"/>
              </a:ext>
            </a:extLst>
          </p:cNvPr>
          <p:cNvSpPr txBox="1">
            <a:spLocks/>
          </p:cNvSpPr>
          <p:nvPr/>
        </p:nvSpPr>
        <p:spPr>
          <a:xfrm>
            <a:off x="6123545" y="4440539"/>
            <a:ext cx="6743505" cy="404871"/>
          </a:xfrm>
          <a:prstGeom prst="rect">
            <a:avLst/>
          </a:prstGeom>
        </p:spPr>
        <p:txBody>
          <a:bodyPr spcFirstLastPara="1" vert="horz" wrap="square" lIns="0" tIns="0" rIns="0" bIns="0"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800" b="1" i="1" dirty="0">
                <a:solidFill>
                  <a:srgbClr val="00B0F0"/>
                </a:solidFill>
                <a:latin typeface="Calibri Light"/>
                <a:ea typeface="+mj-lt"/>
                <a:cs typeface="+mj-lt"/>
              </a:rPr>
              <a:t>Analysis</a:t>
            </a:r>
            <a:r>
              <a:rPr lang="en-US" sz="2400" b="1" i="1" dirty="0">
                <a:solidFill>
                  <a:srgbClr val="00B0F0"/>
                </a:solidFill>
                <a:latin typeface="Calibri Light"/>
                <a:ea typeface="+mj-lt"/>
                <a:cs typeface="+mj-lt"/>
              </a:rPr>
              <a:t> Software - Who’s Job is it Anyway?</a:t>
            </a:r>
            <a:endParaRPr lang="en-US" sz="2400" b="1" i="1" dirty="0">
              <a:latin typeface="Calibri Light"/>
              <a:ea typeface="+mj-lt"/>
              <a:cs typeface="+mj-lt"/>
            </a:endParaRPr>
          </a:p>
        </p:txBody>
      </p:sp>
      <p:sp>
        <p:nvSpPr>
          <p:cNvPr id="27" name="Shape 157">
            <a:extLst>
              <a:ext uri="{FF2B5EF4-FFF2-40B4-BE49-F238E27FC236}">
                <a16:creationId xmlns:a16="http://schemas.microsoft.com/office/drawing/2014/main" id="{BA43784A-B6C6-18D7-9AC8-CF84F9E389A5}"/>
              </a:ext>
            </a:extLst>
          </p:cNvPr>
          <p:cNvSpPr/>
          <p:nvPr/>
        </p:nvSpPr>
        <p:spPr>
          <a:xfrm>
            <a:off x="6122658" y="8209682"/>
            <a:ext cx="6036632" cy="790600"/>
          </a:xfrm>
          <a:prstGeom prst="rect">
            <a:avLst/>
          </a:prstGeom>
          <a:ln w="12700">
            <a:miter lim="400000"/>
          </a:ln>
          <a:extLst>
            <a:ext uri="{C572A759-6A51-4108-AA02-DFA0A04FC94B}">
              <ma14:wrappingTextBoxFlag xmlns:ma14="http://schemas.microsoft.com/office/mac/drawingml/2011/main" xmlns="" val="1"/>
            </a:ext>
          </a:extLst>
        </p:spPr>
        <p:txBody>
          <a:bodyPr wrap="square" lIns="25717" tIns="25717" rIns="25717" bIns="25717"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defTabSz="342863">
              <a:defRPr sz="3400">
                <a:latin typeface="Arial"/>
                <a:ea typeface="Arial"/>
                <a:cs typeface="Arial"/>
                <a:sym typeface="Arial"/>
              </a:defRPr>
            </a:pPr>
            <a:r>
              <a:rPr lang="en-US" sz="2400" dirty="0">
                <a:latin typeface="Palatino Linotype" panose="02040502050505030304" pitchFamily="18" charset="0"/>
              </a:rPr>
              <a:t>Or maybe …..</a:t>
            </a:r>
          </a:p>
          <a:p>
            <a:pPr defTabSz="342863">
              <a:defRPr sz="3400">
                <a:latin typeface="Arial"/>
                <a:ea typeface="Arial"/>
                <a:cs typeface="Arial"/>
                <a:sym typeface="Arial"/>
              </a:defRPr>
            </a:pPr>
            <a:r>
              <a:rPr lang="en-US" sz="2400" dirty="0">
                <a:latin typeface="Palatino Linotype" panose="02040502050505030304" pitchFamily="18" charset="0"/>
                <a:sym typeface="Wingdings" panose="05000000000000000000" pitchFamily="2" charset="2"/>
              </a:rPr>
              <a:t> The Domain Science funding agencies?</a:t>
            </a:r>
            <a:endParaRPr lang="en-US" sz="2400" dirty="0">
              <a:latin typeface="Palatino Linotype" panose="02040502050505030304" pitchFamily="18" charset="0"/>
            </a:endParaRPr>
          </a:p>
        </p:txBody>
      </p:sp>
      <p:grpSp>
        <p:nvGrpSpPr>
          <p:cNvPr id="28" name="Group 27">
            <a:extLst>
              <a:ext uri="{FF2B5EF4-FFF2-40B4-BE49-F238E27FC236}">
                <a16:creationId xmlns:a16="http://schemas.microsoft.com/office/drawing/2014/main" id="{24649FC8-94B7-15E1-F601-B108F438446D}"/>
              </a:ext>
            </a:extLst>
          </p:cNvPr>
          <p:cNvGrpSpPr/>
          <p:nvPr/>
        </p:nvGrpSpPr>
        <p:grpSpPr>
          <a:xfrm>
            <a:off x="475557" y="8384779"/>
            <a:ext cx="5890353" cy="4810020"/>
            <a:chOff x="127166" y="2160978"/>
            <a:chExt cx="5890353" cy="4810020"/>
          </a:xfrm>
        </p:grpSpPr>
        <p:cxnSp>
          <p:nvCxnSpPr>
            <p:cNvPr id="29" name="Straight Arrow Connector 28">
              <a:extLst>
                <a:ext uri="{FF2B5EF4-FFF2-40B4-BE49-F238E27FC236}">
                  <a16:creationId xmlns:a16="http://schemas.microsoft.com/office/drawing/2014/main" id="{4A9C8E38-1C12-8739-900E-A7F651D0CF2B}"/>
                </a:ext>
              </a:extLst>
            </p:cNvPr>
            <p:cNvCxnSpPr>
              <a:cxnSpLocks/>
            </p:cNvCxnSpPr>
            <p:nvPr/>
          </p:nvCxnSpPr>
          <p:spPr>
            <a:xfrm flipV="1">
              <a:off x="674560" y="2160978"/>
              <a:ext cx="0" cy="3930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85DD44D-4A05-8DBA-268D-9BB481959BE2}"/>
                </a:ext>
              </a:extLst>
            </p:cNvPr>
            <p:cNvCxnSpPr>
              <a:cxnSpLocks/>
            </p:cNvCxnSpPr>
            <p:nvPr/>
          </p:nvCxnSpPr>
          <p:spPr>
            <a:xfrm>
              <a:off x="674560" y="6091956"/>
              <a:ext cx="49841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8AC587F-116C-4C9B-D826-CB0941C516B1}"/>
                </a:ext>
              </a:extLst>
            </p:cNvPr>
            <p:cNvSpPr txBox="1"/>
            <p:nvPr/>
          </p:nvSpPr>
          <p:spPr>
            <a:xfrm rot="16200000">
              <a:off x="-207573" y="3763740"/>
              <a:ext cx="1394934" cy="725455"/>
            </a:xfrm>
            <a:prstGeom prst="rect">
              <a:avLst/>
            </a:prstGeom>
            <a:noFill/>
          </p:spPr>
          <p:txBody>
            <a:bodyPr wrap="square" lIns="91440" tIns="45720" rIns="91440" bIns="45720" rtlCol="0" anchor="t">
              <a:spAutoFit/>
            </a:bodyPr>
            <a:lstStyle/>
            <a:p>
              <a:r>
                <a:rPr lang="en-US" b="1" dirty="0">
                  <a:solidFill>
                    <a:schemeClr val="accent6"/>
                  </a:solidFill>
                  <a:latin typeface="Calibri"/>
                </a:rPr>
                <a:t>$$MONEY$$</a:t>
              </a:r>
            </a:p>
          </p:txBody>
        </p:sp>
        <p:sp>
          <p:nvSpPr>
            <p:cNvPr id="32" name="TextBox 31">
              <a:extLst>
                <a:ext uri="{FF2B5EF4-FFF2-40B4-BE49-F238E27FC236}">
                  <a16:creationId xmlns:a16="http://schemas.microsoft.com/office/drawing/2014/main" id="{A6CB7293-01AC-4548-16A8-140F52B69A0B}"/>
                </a:ext>
              </a:extLst>
            </p:cNvPr>
            <p:cNvSpPr txBox="1"/>
            <p:nvPr/>
          </p:nvSpPr>
          <p:spPr>
            <a:xfrm>
              <a:off x="1851059" y="6245543"/>
              <a:ext cx="657552" cy="725455"/>
            </a:xfrm>
            <a:prstGeom prst="rect">
              <a:avLst/>
            </a:prstGeom>
            <a:noFill/>
          </p:spPr>
          <p:txBody>
            <a:bodyPr wrap="square" lIns="91440" tIns="45720" rIns="91440" bIns="45720" rtlCol="0" anchor="t">
              <a:spAutoFit/>
            </a:bodyPr>
            <a:lstStyle/>
            <a:p>
              <a:r>
                <a:rPr lang="en-US" b="1" dirty="0">
                  <a:solidFill>
                    <a:schemeClr val="accent6"/>
                  </a:solidFill>
                  <a:latin typeface="Calibri"/>
                </a:rPr>
                <a:t>Time</a:t>
              </a:r>
            </a:p>
          </p:txBody>
        </p:sp>
        <p:sp>
          <p:nvSpPr>
            <p:cNvPr id="33" name="TextBox 32">
              <a:extLst>
                <a:ext uri="{FF2B5EF4-FFF2-40B4-BE49-F238E27FC236}">
                  <a16:creationId xmlns:a16="http://schemas.microsoft.com/office/drawing/2014/main" id="{B980BD20-209A-C6CD-63CF-893A43459114}"/>
                </a:ext>
              </a:extLst>
            </p:cNvPr>
            <p:cNvSpPr txBox="1"/>
            <p:nvPr/>
          </p:nvSpPr>
          <p:spPr>
            <a:xfrm>
              <a:off x="2345378" y="2430430"/>
              <a:ext cx="3299310" cy="461665"/>
            </a:xfrm>
            <a:prstGeom prst="rect">
              <a:avLst/>
            </a:prstGeom>
            <a:noFill/>
          </p:spPr>
          <p:txBody>
            <a:bodyPr wrap="square" rtlCol="0">
              <a:spAutoFit/>
            </a:bodyPr>
            <a:lstStyle/>
            <a:p>
              <a:r>
                <a:rPr lang="en-US" sz="2400" dirty="0"/>
                <a:t>The Valley(s) of death</a:t>
              </a:r>
            </a:p>
          </p:txBody>
        </p:sp>
        <mc:AlternateContent xmlns:mc="http://schemas.openxmlformats.org/markup-compatibility/2006" xmlns:p14="http://schemas.microsoft.com/office/powerpoint/2010/main">
          <mc:Choice Requires="p14">
            <p:contentPart p14:bwMode="auto" r:id="rId2">
              <p14:nvContentPartPr>
                <p14:cNvPr id="34" name="Ink 33">
                  <a:extLst>
                    <a:ext uri="{FF2B5EF4-FFF2-40B4-BE49-F238E27FC236}">
                      <a16:creationId xmlns:a16="http://schemas.microsoft.com/office/drawing/2014/main" id="{5863BD95-CAF6-E795-1203-2A863202D5B9}"/>
                    </a:ext>
                  </a:extLst>
                </p14:cNvPr>
                <p14:cNvContentPartPr/>
                <p14:nvPr/>
              </p14:nvContentPartPr>
              <p14:xfrm>
                <a:off x="883544" y="2698964"/>
                <a:ext cx="5133975" cy="3181350"/>
              </p14:xfrm>
            </p:contentPart>
          </mc:Choice>
          <mc:Fallback xmlns="">
            <p:pic>
              <p:nvPicPr>
                <p:cNvPr id="64" name="Ink 63">
                  <a:extLst>
                    <a:ext uri="{FF2B5EF4-FFF2-40B4-BE49-F238E27FC236}">
                      <a16:creationId xmlns:a16="http://schemas.microsoft.com/office/drawing/2014/main" id="{A2473ED7-2890-A663-0E10-F56D247D0AF0}"/>
                    </a:ext>
                  </a:extLst>
                </p:cNvPr>
                <p:cNvPicPr/>
                <p:nvPr/>
              </p:nvPicPr>
              <p:blipFill>
                <a:blip r:embed="rId4"/>
                <a:stretch>
                  <a:fillRect/>
                </a:stretch>
              </p:blipFill>
              <p:spPr>
                <a:xfrm>
                  <a:off x="865549" y="2680950"/>
                  <a:ext cx="5169605" cy="3217019"/>
                </a:xfrm>
                <a:prstGeom prst="rect">
                  <a:avLst/>
                </a:prstGeom>
              </p:spPr>
            </p:pic>
          </mc:Fallback>
        </mc:AlternateContent>
      </p:grpSp>
      <p:sp>
        <p:nvSpPr>
          <p:cNvPr id="35" name="Shape 158">
            <a:extLst>
              <a:ext uri="{FF2B5EF4-FFF2-40B4-BE49-F238E27FC236}">
                <a16:creationId xmlns:a16="http://schemas.microsoft.com/office/drawing/2014/main" id="{E0A33D42-C75A-C502-7B43-A3C4BBE121D1}"/>
              </a:ext>
            </a:extLst>
          </p:cNvPr>
          <p:cNvSpPr/>
          <p:nvPr/>
        </p:nvSpPr>
        <p:spPr>
          <a:xfrm>
            <a:off x="6746093" y="10668540"/>
            <a:ext cx="6398861" cy="1196095"/>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spAutoFit/>
          </a:bodyPr>
          <a:lstStyle/>
          <a:p>
            <a:pPr defTabSz="609534">
              <a:defRPr sz="3400">
                <a:latin typeface="Arial"/>
                <a:ea typeface="Arial"/>
                <a:cs typeface="Arial"/>
                <a:sym typeface="Arial"/>
              </a:defRPr>
            </a:pPr>
            <a:r>
              <a:rPr lang="en-US" sz="2400" dirty="0">
                <a:latin typeface="Palatino Linotype" panose="02040502050505030304" pitchFamily="18" charset="0"/>
              </a:rPr>
              <a:t>Special funding (grants) do no fund long term maintenance and ongoing development. They fund “big new (transformative) ideas”</a:t>
            </a:r>
          </a:p>
        </p:txBody>
      </p:sp>
      <p:sp>
        <p:nvSpPr>
          <p:cNvPr id="36" name="Shape 158">
            <a:extLst>
              <a:ext uri="{FF2B5EF4-FFF2-40B4-BE49-F238E27FC236}">
                <a16:creationId xmlns:a16="http://schemas.microsoft.com/office/drawing/2014/main" id="{D45826E1-B630-9BF8-984E-52316E06BB49}"/>
              </a:ext>
            </a:extLst>
          </p:cNvPr>
          <p:cNvSpPr/>
          <p:nvPr/>
        </p:nvSpPr>
        <p:spPr>
          <a:xfrm>
            <a:off x="6770102" y="9588262"/>
            <a:ext cx="6398861" cy="828173"/>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spAutoFit/>
          </a:bodyPr>
          <a:lstStyle/>
          <a:p>
            <a:pPr defTabSz="609534">
              <a:defRPr sz="3400">
                <a:latin typeface="Arial"/>
                <a:ea typeface="Arial"/>
                <a:cs typeface="Arial"/>
                <a:sym typeface="Arial"/>
              </a:defRPr>
            </a:pPr>
            <a:r>
              <a:rPr lang="en-US" sz="2400" dirty="0">
                <a:latin typeface="Palatino Linotype" panose="02040502050505030304" pitchFamily="18" charset="0"/>
              </a:rPr>
              <a:t>Facility directors’ discretion, NIH, NSF, DOE, etc.</a:t>
            </a:r>
          </a:p>
        </p:txBody>
      </p:sp>
      <p:sp>
        <p:nvSpPr>
          <p:cNvPr id="37" name="Shape 157">
            <a:extLst>
              <a:ext uri="{FF2B5EF4-FFF2-40B4-BE49-F238E27FC236}">
                <a16:creationId xmlns:a16="http://schemas.microsoft.com/office/drawing/2014/main" id="{C8E07603-9530-BE16-54CB-11649D899BCD}"/>
              </a:ext>
            </a:extLst>
          </p:cNvPr>
          <p:cNvSpPr/>
          <p:nvPr/>
        </p:nvSpPr>
        <p:spPr>
          <a:xfrm>
            <a:off x="13470446" y="5949089"/>
            <a:ext cx="5664402" cy="1177243"/>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nchor="t">
            <a:spAutoFit/>
          </a:bodyPr>
          <a:lstStyle/>
          <a:p>
            <a:pPr defTabSz="609534">
              <a:defRPr sz="3400">
                <a:latin typeface="Arial"/>
                <a:ea typeface="Arial"/>
                <a:cs typeface="Arial"/>
                <a:sym typeface="Arial"/>
              </a:defRPr>
            </a:pPr>
            <a:r>
              <a:rPr lang="en-US" sz="2350" b="1" u="sng" dirty="0">
                <a:latin typeface="Palatino Linotype" panose="02040502050505030304" pitchFamily="18" charset="0"/>
              </a:rPr>
              <a:t>Analysis Software </a:t>
            </a:r>
            <a:r>
              <a:rPr lang="en-US" sz="2350" dirty="0">
                <a:latin typeface="Palatino Linotype" panose="02040502050505030304" pitchFamily="18" charset="0"/>
              </a:rPr>
              <a:t>is really </a:t>
            </a:r>
            <a:r>
              <a:rPr lang="en-US" sz="2350" i="1" dirty="0">
                <a:solidFill>
                  <a:schemeClr val="accent2"/>
                </a:solidFill>
                <a:latin typeface="Palatino Linotype" panose="02040502050505030304" pitchFamily="18" charset="0"/>
              </a:rPr>
              <a:t>unbounded</a:t>
            </a:r>
            <a:r>
              <a:rPr lang="en-US" sz="2350" dirty="0">
                <a:latin typeface="Palatino Linotype" panose="02040502050505030304" pitchFamily="18" charset="0"/>
              </a:rPr>
              <a:t>. The needs are nearly infinite and constantly evolving.</a:t>
            </a:r>
          </a:p>
        </p:txBody>
      </p:sp>
      <p:sp>
        <p:nvSpPr>
          <p:cNvPr id="38" name="Shape 160">
            <a:extLst>
              <a:ext uri="{FF2B5EF4-FFF2-40B4-BE49-F238E27FC236}">
                <a16:creationId xmlns:a16="http://schemas.microsoft.com/office/drawing/2014/main" id="{7DD2471D-39F4-EAB3-DD53-BFF182E5EF2B}"/>
              </a:ext>
            </a:extLst>
          </p:cNvPr>
          <p:cNvSpPr txBox="1">
            <a:spLocks/>
          </p:cNvSpPr>
          <p:nvPr/>
        </p:nvSpPr>
        <p:spPr>
          <a:xfrm>
            <a:off x="13562252" y="3707488"/>
            <a:ext cx="5976207" cy="419947"/>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3600" kern="1200">
                <a:solidFill>
                  <a:srgbClr val="24526E"/>
                </a:solidFill>
                <a:uFill>
                  <a:solidFill>
                    <a:srgbClr val="24526E"/>
                  </a:solidFill>
                </a:uFill>
                <a:latin typeface="+mj-lt"/>
                <a:ea typeface="+mj-ea"/>
                <a:cs typeface="+mj-cs"/>
              </a:defRPr>
            </a:lvl1pPr>
          </a:lstStyle>
          <a:p>
            <a:r>
              <a:rPr lang="en-US" sz="3200" b="1" dirty="0">
                <a:solidFill>
                  <a:srgbClr val="00B0F0"/>
                </a:solidFill>
                <a:latin typeface="Verdana" panose="020B0604030504040204" pitchFamily="34" charset="0"/>
                <a:ea typeface="Verdana" panose="020B0604030504040204" pitchFamily="34" charset="0"/>
              </a:rPr>
              <a:t>The unbounded problem</a:t>
            </a:r>
          </a:p>
        </p:txBody>
      </p:sp>
      <p:sp>
        <p:nvSpPr>
          <p:cNvPr id="39" name="Shape 157">
            <a:extLst>
              <a:ext uri="{FF2B5EF4-FFF2-40B4-BE49-F238E27FC236}">
                <a16:creationId xmlns:a16="http://schemas.microsoft.com/office/drawing/2014/main" id="{FF7DE684-1188-55F0-5E89-E2787DD1981B}"/>
              </a:ext>
            </a:extLst>
          </p:cNvPr>
          <p:cNvSpPr/>
          <p:nvPr/>
        </p:nvSpPr>
        <p:spPr>
          <a:xfrm>
            <a:off x="13470446" y="4392756"/>
            <a:ext cx="5690593" cy="1200327"/>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nchor="t">
            <a:spAutoFit/>
          </a:bodyPr>
          <a:lstStyle/>
          <a:p>
            <a:pPr defTabSz="609534">
              <a:defRPr sz="3400">
                <a:latin typeface="Arial"/>
                <a:ea typeface="Arial"/>
                <a:cs typeface="Arial"/>
                <a:sym typeface="Arial"/>
              </a:defRPr>
            </a:pPr>
            <a:r>
              <a:rPr lang="en-US" sz="2400" dirty="0">
                <a:latin typeface="Palatino Linotype" panose="02040502050505030304" pitchFamily="18" charset="0"/>
              </a:rPr>
              <a:t>Fundamentally all the elements listed in the bar chart are relatively well-defined problems…</a:t>
            </a:r>
          </a:p>
        </p:txBody>
      </p:sp>
      <p:sp>
        <p:nvSpPr>
          <p:cNvPr id="40" name="Shape 157">
            <a:extLst>
              <a:ext uri="{FF2B5EF4-FFF2-40B4-BE49-F238E27FC236}">
                <a16:creationId xmlns:a16="http://schemas.microsoft.com/office/drawing/2014/main" id="{6324182B-2706-55A7-208E-E88879F96BB7}"/>
              </a:ext>
            </a:extLst>
          </p:cNvPr>
          <p:cNvSpPr/>
          <p:nvPr/>
        </p:nvSpPr>
        <p:spPr>
          <a:xfrm>
            <a:off x="13595115" y="7500737"/>
            <a:ext cx="6729932" cy="1177243"/>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nchor="t">
            <a:spAutoFit/>
          </a:bodyPr>
          <a:lstStyle/>
          <a:p>
            <a:pPr defTabSz="609534">
              <a:defRPr sz="3400">
                <a:latin typeface="Arial"/>
                <a:ea typeface="Arial"/>
                <a:cs typeface="Arial"/>
                <a:sym typeface="Arial"/>
              </a:defRPr>
            </a:pPr>
            <a:r>
              <a:rPr lang="en-US" sz="2350" dirty="0">
                <a:latin typeface="Palatino Linotype" panose="02040502050505030304" pitchFamily="18" charset="0"/>
              </a:rPr>
              <a:t>HOWEVER --- Analysis as defined here is also uniquely universal and ripe for collaborative pooling of finite resources</a:t>
            </a:r>
          </a:p>
        </p:txBody>
      </p:sp>
      <p:sp>
        <p:nvSpPr>
          <p:cNvPr id="41" name="Shape 157">
            <a:extLst>
              <a:ext uri="{FF2B5EF4-FFF2-40B4-BE49-F238E27FC236}">
                <a16:creationId xmlns:a16="http://schemas.microsoft.com/office/drawing/2014/main" id="{48DEEA0C-DA62-AE58-8AB0-66F29B6FAE85}"/>
              </a:ext>
            </a:extLst>
          </p:cNvPr>
          <p:cNvSpPr/>
          <p:nvPr/>
        </p:nvSpPr>
        <p:spPr>
          <a:xfrm>
            <a:off x="15456987" y="5494836"/>
            <a:ext cx="1717511" cy="453968"/>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nchor="t">
            <a:spAutoFit/>
          </a:bodyPr>
          <a:lstStyle/>
          <a:p>
            <a:pPr defTabSz="609534">
              <a:defRPr sz="3400">
                <a:latin typeface="Arial"/>
                <a:ea typeface="Arial"/>
                <a:cs typeface="Arial"/>
                <a:sym typeface="Arial"/>
              </a:defRPr>
            </a:pPr>
            <a:r>
              <a:rPr lang="en-US" sz="2350" dirty="0">
                <a:solidFill>
                  <a:srgbClr val="FF0000"/>
                </a:solidFill>
                <a:latin typeface="Verdana" panose="020B0604030504040204" pitchFamily="34" charset="0"/>
                <a:ea typeface="Verdana" panose="020B0604030504040204" pitchFamily="34" charset="0"/>
              </a:rPr>
              <a:t>EXCEPT</a:t>
            </a:r>
            <a:r>
              <a:rPr lang="en-US" sz="2350" dirty="0">
                <a:latin typeface="Verdana" panose="020B0604030504040204" pitchFamily="34" charset="0"/>
                <a:ea typeface="Verdana" panose="020B0604030504040204" pitchFamily="34" charset="0"/>
              </a:rPr>
              <a:t> ...</a:t>
            </a:r>
          </a:p>
        </p:txBody>
      </p:sp>
      <p:sp>
        <p:nvSpPr>
          <p:cNvPr id="42" name="Shape 158">
            <a:extLst>
              <a:ext uri="{FF2B5EF4-FFF2-40B4-BE49-F238E27FC236}">
                <a16:creationId xmlns:a16="http://schemas.microsoft.com/office/drawing/2014/main" id="{979671B8-ACF4-99F3-1091-0C1D5C73FBB1}"/>
              </a:ext>
            </a:extLst>
          </p:cNvPr>
          <p:cNvSpPr/>
          <p:nvPr/>
        </p:nvSpPr>
        <p:spPr>
          <a:xfrm>
            <a:off x="13555833" y="8923160"/>
            <a:ext cx="6891280" cy="3403622"/>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nchor="t">
            <a:spAutoFit/>
          </a:bodyPr>
          <a:lstStyle/>
          <a:p>
            <a:pPr marL="342900" indent="-342900" defTabSz="609534">
              <a:buFont typeface="Arial" panose="020B0604020202020204" pitchFamily="34" charset="0"/>
              <a:buChar char="•"/>
              <a:defRPr sz="3400">
                <a:latin typeface="Arial"/>
                <a:ea typeface="Arial"/>
                <a:cs typeface="Arial"/>
                <a:sym typeface="Arial"/>
              </a:defRPr>
            </a:pPr>
            <a:r>
              <a:rPr lang="en-US" sz="2400" dirty="0">
                <a:latin typeface="Palatino Linotype" panose="02040502050505030304" pitchFamily="18" charset="0"/>
              </a:rPr>
              <a:t>A way to focus limited resources on top priorities (most useful to the science being done) in a world of infinite possibilities</a:t>
            </a:r>
          </a:p>
          <a:p>
            <a:pPr marL="342900" indent="-342900" defTabSz="609534">
              <a:buFont typeface="Arial" panose="020B0604020202020204" pitchFamily="34" charset="0"/>
              <a:buChar char="•"/>
              <a:defRPr sz="3400">
                <a:latin typeface="Arial"/>
                <a:ea typeface="Arial"/>
                <a:cs typeface="Arial"/>
                <a:sym typeface="Arial"/>
              </a:defRPr>
            </a:pPr>
            <a:r>
              <a:rPr lang="en-US" sz="2400" dirty="0">
                <a:latin typeface="Palatino Linotype" panose="02040502050505030304" pitchFamily="18" charset="0"/>
              </a:rPr>
              <a:t>A way to harness funding for bold new ideas without losing the investment in the valleys of death</a:t>
            </a:r>
          </a:p>
          <a:p>
            <a:pPr marL="342900" indent="-342900" defTabSz="609534">
              <a:buFont typeface="Arial" panose="020B0604020202020204" pitchFamily="34" charset="0"/>
              <a:buChar char="•"/>
              <a:defRPr sz="3400">
                <a:latin typeface="Arial"/>
                <a:ea typeface="Arial"/>
                <a:cs typeface="Arial"/>
                <a:sym typeface="Arial"/>
              </a:defRPr>
            </a:pPr>
            <a:r>
              <a:rPr lang="en-US" sz="2400" dirty="0">
                <a:latin typeface="Palatino Linotype" panose="02040502050505030304" pitchFamily="18" charset="0"/>
              </a:rPr>
              <a:t>A way to provide sustained maintenance and development in an uncertain funding environment (thriving through the famines)</a:t>
            </a:r>
            <a:endParaRPr sz="2400" dirty="0">
              <a:latin typeface="Palatino Linotype" panose="02040502050505030304" pitchFamily="18" charset="0"/>
            </a:endParaRPr>
          </a:p>
        </p:txBody>
      </p:sp>
      <p:sp>
        <p:nvSpPr>
          <p:cNvPr id="46" name="Shape 158">
            <a:extLst>
              <a:ext uri="{FF2B5EF4-FFF2-40B4-BE49-F238E27FC236}">
                <a16:creationId xmlns:a16="http://schemas.microsoft.com/office/drawing/2014/main" id="{61A918DE-13A5-7AEB-6729-37D7D3B8BCF7}"/>
              </a:ext>
            </a:extLst>
          </p:cNvPr>
          <p:cNvSpPr/>
          <p:nvPr/>
        </p:nvSpPr>
        <p:spPr>
          <a:xfrm>
            <a:off x="20573916" y="5424207"/>
            <a:ext cx="8991095" cy="4154982"/>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nchor="t">
            <a:spAutoFit/>
          </a:bodyPr>
          <a:lstStyle/>
          <a:p>
            <a:pPr marL="342900" indent="-342900" defTabSz="609534">
              <a:buFont typeface="Arial" panose="020B0604020202020204" pitchFamily="34" charset="0"/>
              <a:buChar char="•"/>
              <a:defRPr sz="3400">
                <a:latin typeface="Arial"/>
                <a:ea typeface="Arial"/>
                <a:cs typeface="Arial"/>
                <a:sym typeface="Arial"/>
              </a:defRPr>
            </a:pPr>
            <a:r>
              <a:rPr lang="en-US" sz="2400" b="1" u="sng" dirty="0">
                <a:latin typeface="Palatino Linotype" panose="02040502050505030304" pitchFamily="18" charset="0"/>
              </a:rPr>
              <a:t>Facilities</a:t>
            </a:r>
            <a:r>
              <a:rPr lang="en-US" sz="2400" dirty="0">
                <a:latin typeface="Palatino Linotype" panose="02040502050505030304" pitchFamily="18" charset="0"/>
              </a:rPr>
              <a:t> provide foundational support through participation of data and instrument scientists</a:t>
            </a:r>
          </a:p>
          <a:p>
            <a:pPr marL="342900" indent="-342900" defTabSz="609534">
              <a:buFont typeface="Arial" panose="020B0604020202020204" pitchFamily="34" charset="0"/>
              <a:buChar char="•"/>
              <a:defRPr sz="3400">
                <a:latin typeface="Arial"/>
                <a:ea typeface="Arial"/>
                <a:cs typeface="Arial"/>
                <a:sym typeface="Arial"/>
              </a:defRPr>
            </a:pPr>
            <a:r>
              <a:rPr lang="en-US" sz="2400" b="1" u="sng" dirty="0">
                <a:latin typeface="Palatino Linotype" panose="02040502050505030304" pitchFamily="18" charset="0"/>
              </a:rPr>
              <a:t>Grants and other projects </a:t>
            </a:r>
            <a:r>
              <a:rPr lang="en-US" sz="2400" dirty="0">
                <a:latin typeface="Palatino Linotype" panose="02040502050505030304" pitchFamily="18" charset="0"/>
              </a:rPr>
              <a:t>provide “bold new functionality”</a:t>
            </a:r>
          </a:p>
          <a:p>
            <a:pPr marL="342900" indent="-342900" defTabSz="609534">
              <a:buFont typeface="Arial" panose="020B0604020202020204" pitchFamily="34" charset="0"/>
              <a:buChar char="•"/>
              <a:defRPr sz="3400">
                <a:latin typeface="Arial"/>
                <a:ea typeface="Arial"/>
                <a:cs typeface="Arial"/>
                <a:sym typeface="Arial"/>
              </a:defRPr>
            </a:pPr>
            <a:r>
              <a:rPr lang="en-US" sz="2400" b="1" u="sng" dirty="0">
                <a:latin typeface="Palatino Linotype" panose="02040502050505030304" pitchFamily="18" charset="0"/>
              </a:rPr>
              <a:t>Community</a:t>
            </a:r>
            <a:r>
              <a:rPr lang="en-US" sz="2400" dirty="0">
                <a:latin typeface="Palatino Linotype" panose="02040502050505030304" pitchFamily="18" charset="0"/>
              </a:rPr>
              <a:t>, writ large, helps provide support and functionality </a:t>
            </a:r>
          </a:p>
          <a:p>
            <a:pPr marL="342900" indent="-342900" defTabSz="609534">
              <a:buFont typeface="Arial" panose="020B0604020202020204" pitchFamily="34" charset="0"/>
              <a:buChar char="•"/>
              <a:defRPr sz="3400">
                <a:latin typeface="Arial"/>
                <a:ea typeface="Arial"/>
                <a:cs typeface="Arial"/>
                <a:sym typeface="Arial"/>
              </a:defRPr>
            </a:pPr>
            <a:r>
              <a:rPr lang="en-US" sz="2400" dirty="0">
                <a:latin typeface="Palatino Linotype" panose="02040502050505030304" pitchFamily="18" charset="0"/>
              </a:rPr>
              <a:t>New ideas tested and developed as before by individuals or larger groups</a:t>
            </a:r>
            <a:r>
              <a:rPr lang="en-US" sz="2400" dirty="0">
                <a:latin typeface="Palatino Linotype" panose="02040502050505030304" pitchFamily="18" charset="0"/>
                <a:ea typeface="+mn-lt"/>
                <a:cs typeface="Arial"/>
              </a:rPr>
              <a:t> </a:t>
            </a:r>
            <a:r>
              <a:rPr lang="en-US" sz="2400" dirty="0">
                <a:latin typeface="Palatino Linotype" panose="02040502050505030304" pitchFamily="18" charset="0"/>
                <a:ea typeface="+mn-lt"/>
                <a:cs typeface="+mn-lt"/>
              </a:rPr>
              <a:t>(the community)</a:t>
            </a:r>
          </a:p>
          <a:p>
            <a:pPr marL="342900" indent="-342900" defTabSz="609534">
              <a:buFont typeface="Arial" panose="020B0604020202020204" pitchFamily="34" charset="0"/>
              <a:buChar char="•"/>
              <a:defRPr sz="3400">
                <a:latin typeface="Arial"/>
                <a:ea typeface="Arial"/>
                <a:cs typeface="Arial"/>
                <a:sym typeface="Arial"/>
              </a:defRPr>
            </a:pPr>
            <a:r>
              <a:rPr lang="en-US" sz="2400" dirty="0">
                <a:latin typeface="Palatino Linotype" panose="02040502050505030304" pitchFamily="18" charset="0"/>
              </a:rPr>
              <a:t>Once validated and deemed ready for the larger community these groups provide resources (their labor) to integrate while active developer community helps with training on where things go and on parts of interest to them (collaborative)</a:t>
            </a:r>
          </a:p>
        </p:txBody>
      </p:sp>
      <p:sp>
        <p:nvSpPr>
          <p:cNvPr id="47" name="Shape 158">
            <a:extLst>
              <a:ext uri="{FF2B5EF4-FFF2-40B4-BE49-F238E27FC236}">
                <a16:creationId xmlns:a16="http://schemas.microsoft.com/office/drawing/2014/main" id="{EC82CA55-6911-5309-6482-F75390052702}"/>
              </a:ext>
            </a:extLst>
          </p:cNvPr>
          <p:cNvSpPr/>
          <p:nvPr/>
        </p:nvSpPr>
        <p:spPr>
          <a:xfrm>
            <a:off x="20947629" y="3901931"/>
            <a:ext cx="7581768" cy="1077216"/>
          </a:xfrm>
          <a:prstGeom prst="rect">
            <a:avLst/>
          </a:prstGeom>
          <a:solidFill>
            <a:srgbClr val="FFC000"/>
          </a:solidFill>
          <a:ln w="12700">
            <a:miter lim="400000"/>
          </a:ln>
          <a:extLst>
            <a:ext uri="{C572A759-6A51-4108-AA02-DFA0A04FC94B}">
              <ma14:wrappingTextBoxFlag xmlns="" xmlns:ma14="http://schemas.microsoft.com/office/mac/drawingml/2011/main" xmlns:lc="http://schemas.openxmlformats.org/drawingml/2006/lockedCanvas" val="1"/>
            </a:ext>
          </a:extLst>
        </p:spPr>
        <p:txBody>
          <a:bodyPr wrap="square" lIns="45719" tIns="45719" rIns="45719" bIns="45719"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34">
              <a:defRPr sz="3400">
                <a:latin typeface="Arial"/>
                <a:ea typeface="Arial"/>
                <a:cs typeface="Arial"/>
                <a:sym typeface="Arial"/>
              </a:defRPr>
            </a:pPr>
            <a:r>
              <a:rPr lang="en-US" sz="3200" dirty="0">
                <a:latin typeface="Verdana" panose="020B0604030504040204" pitchFamily="34" charset="0"/>
                <a:ea typeface="Verdana" panose="020B0604030504040204" pitchFamily="34" charset="0"/>
              </a:rPr>
              <a:t>The </a:t>
            </a:r>
            <a:r>
              <a:rPr lang="en-US" sz="3200" dirty="0" err="1">
                <a:latin typeface="Verdana" panose="020B0604030504040204" pitchFamily="34" charset="0"/>
                <a:ea typeface="Verdana" panose="020B0604030504040204" pitchFamily="34" charset="0"/>
              </a:rPr>
              <a:t>SasView</a:t>
            </a:r>
            <a:r>
              <a:rPr lang="en-US" sz="3200" dirty="0">
                <a:latin typeface="Verdana" panose="020B0604030504040204" pitchFamily="34" charset="0"/>
                <a:ea typeface="Verdana" panose="020B0604030504040204" pitchFamily="34" charset="0"/>
              </a:rPr>
              <a:t> approach: vertical and horizontal </a:t>
            </a:r>
            <a:r>
              <a:rPr lang="en-US" sz="3200" b="1" dirty="0">
                <a:solidFill>
                  <a:schemeClr val="accent1"/>
                </a:solidFill>
                <a:latin typeface="Verdana" panose="020B0604030504040204" pitchFamily="34" charset="0"/>
                <a:ea typeface="Verdana" panose="020B0604030504040204" pitchFamily="34" charset="0"/>
              </a:rPr>
              <a:t>COLLABORATIONS</a:t>
            </a:r>
            <a:endParaRPr lang="en-US" sz="3400" b="1" dirty="0">
              <a:solidFill>
                <a:schemeClr val="accent1"/>
              </a:solidFill>
              <a:latin typeface="Verdana" panose="020B0604030504040204" pitchFamily="34" charset="0"/>
              <a:ea typeface="Verdana" panose="020B0604030504040204" pitchFamily="34" charset="0"/>
            </a:endParaRPr>
          </a:p>
        </p:txBody>
      </p:sp>
      <p:sp>
        <p:nvSpPr>
          <p:cNvPr id="48" name="Google Shape;266;p40">
            <a:extLst>
              <a:ext uri="{FF2B5EF4-FFF2-40B4-BE49-F238E27FC236}">
                <a16:creationId xmlns:a16="http://schemas.microsoft.com/office/drawing/2014/main" id="{53458C3C-55A4-0D91-5DCB-C0BD43E68430}"/>
              </a:ext>
            </a:extLst>
          </p:cNvPr>
          <p:cNvSpPr/>
          <p:nvPr/>
        </p:nvSpPr>
        <p:spPr>
          <a:xfrm>
            <a:off x="2194582" y="3419372"/>
            <a:ext cx="7112136" cy="867597"/>
          </a:xfrm>
          <a:prstGeom prst="rect">
            <a:avLst/>
          </a:prstGeom>
          <a:noFill/>
          <a:ln>
            <a:noFill/>
          </a:ln>
        </p:spPr>
        <p:txBody>
          <a:bodyPr spcFirstLastPara="1" wrap="square" lIns="43667" tIns="43667" rIns="43667" bIns="43667" anchor="ctr" anchorCtr="0">
            <a:noAutofit/>
          </a:bodyPr>
          <a:lstStyle/>
          <a:p>
            <a:pPr algn="ctr">
              <a:buSzPts val="2300"/>
            </a:pPr>
            <a:r>
              <a:rPr lang="en" sz="4000" b="1" dirty="0">
                <a:solidFill>
                  <a:srgbClr val="0070C0"/>
                </a:solidFill>
                <a:latin typeface="Verdana" panose="020B0604030504040204" pitchFamily="34" charset="0"/>
                <a:ea typeface="Verdana" panose="020B0604030504040204" pitchFamily="34" charset="0"/>
              </a:rPr>
              <a:t>The Problem Statement</a:t>
            </a:r>
            <a:endParaRPr sz="4000" dirty="0">
              <a:solidFill>
                <a:srgbClr val="0070C0"/>
              </a:solidFill>
              <a:latin typeface="Verdana" panose="020B0604030504040204" pitchFamily="34" charset="0"/>
              <a:ea typeface="Verdana" panose="020B0604030504040204" pitchFamily="34" charset="0"/>
            </a:endParaRPr>
          </a:p>
        </p:txBody>
      </p:sp>
      <p:sp>
        <p:nvSpPr>
          <p:cNvPr id="49" name="TextBox 48">
            <a:extLst>
              <a:ext uri="{FF2B5EF4-FFF2-40B4-BE49-F238E27FC236}">
                <a16:creationId xmlns:a16="http://schemas.microsoft.com/office/drawing/2014/main" id="{70B3D5A7-D025-25D6-983B-EA9DE701E24B}"/>
              </a:ext>
            </a:extLst>
          </p:cNvPr>
          <p:cNvSpPr txBox="1"/>
          <p:nvPr/>
        </p:nvSpPr>
        <p:spPr>
          <a:xfrm>
            <a:off x="9044448" y="6792851"/>
            <a:ext cx="3294204" cy="707886"/>
          </a:xfrm>
          <a:prstGeom prst="rect">
            <a:avLst/>
          </a:prstGeom>
          <a:noFill/>
        </p:spPr>
        <p:txBody>
          <a:bodyPr wrap="square" rtlCol="0">
            <a:spAutoFit/>
          </a:bodyPr>
          <a:lstStyle/>
          <a:p>
            <a:r>
              <a:rPr lang="en-US" sz="2000" dirty="0">
                <a:solidFill>
                  <a:srgbClr val="0070C0"/>
                </a:solidFill>
                <a:latin typeface="Palatino Linotype" panose="02040502050505030304" pitchFamily="18" charset="0"/>
              </a:rPr>
              <a:t>Today’s analysis is beyond the skill set of most users</a:t>
            </a:r>
            <a:endParaRPr lang="en-US" sz="2000" dirty="0">
              <a:solidFill>
                <a:srgbClr val="0070C0"/>
              </a:solidFill>
            </a:endParaRPr>
          </a:p>
        </p:txBody>
      </p:sp>
      <p:sp>
        <p:nvSpPr>
          <p:cNvPr id="51" name="TextBox 50">
            <a:extLst>
              <a:ext uri="{FF2B5EF4-FFF2-40B4-BE49-F238E27FC236}">
                <a16:creationId xmlns:a16="http://schemas.microsoft.com/office/drawing/2014/main" id="{D0A07EFD-680D-5E8E-169B-9F88AC3F919C}"/>
              </a:ext>
            </a:extLst>
          </p:cNvPr>
          <p:cNvSpPr txBox="1"/>
          <p:nvPr/>
        </p:nvSpPr>
        <p:spPr>
          <a:xfrm>
            <a:off x="9776815" y="5662421"/>
            <a:ext cx="3294204" cy="707886"/>
          </a:xfrm>
          <a:prstGeom prst="rect">
            <a:avLst/>
          </a:prstGeom>
          <a:noFill/>
        </p:spPr>
        <p:txBody>
          <a:bodyPr wrap="square" rtlCol="0">
            <a:spAutoFit/>
          </a:bodyPr>
          <a:lstStyle/>
          <a:p>
            <a:r>
              <a:rPr lang="en-US" sz="2000" dirty="0">
                <a:solidFill>
                  <a:srgbClr val="0070C0"/>
                </a:solidFill>
                <a:latin typeface="Palatino Linotype" panose="02040502050505030304" pitchFamily="18" charset="0"/>
              </a:rPr>
              <a:t>Last priority with very limited funding left</a:t>
            </a:r>
            <a:endParaRPr lang="en-US" sz="2000" dirty="0">
              <a:solidFill>
                <a:srgbClr val="0070C0"/>
              </a:solidFill>
            </a:endParaRPr>
          </a:p>
        </p:txBody>
      </p:sp>
      <p:cxnSp>
        <p:nvCxnSpPr>
          <p:cNvPr id="2" name="Straight Connector 1">
            <a:extLst>
              <a:ext uri="{FF2B5EF4-FFF2-40B4-BE49-F238E27FC236}">
                <a16:creationId xmlns:a16="http://schemas.microsoft.com/office/drawing/2014/main" id="{0FA62350-3F18-DF99-7610-B26BC7E01B73}"/>
              </a:ext>
            </a:extLst>
          </p:cNvPr>
          <p:cNvCxnSpPr>
            <a:cxnSpLocks/>
          </p:cNvCxnSpPr>
          <p:nvPr/>
        </p:nvCxnSpPr>
        <p:spPr>
          <a:xfrm flipV="1">
            <a:off x="13305817" y="4339128"/>
            <a:ext cx="0" cy="6927459"/>
          </a:xfrm>
          <a:prstGeom prst="line">
            <a:avLst/>
          </a:prstGeom>
          <a:ln w="63500" cmpd="tri"/>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C3E2F09-D79C-2748-E18B-4B3FD148ACE3}"/>
              </a:ext>
            </a:extLst>
          </p:cNvPr>
          <p:cNvCxnSpPr>
            <a:cxnSpLocks/>
          </p:cNvCxnSpPr>
          <p:nvPr/>
        </p:nvCxnSpPr>
        <p:spPr>
          <a:xfrm flipV="1">
            <a:off x="20400345" y="4491528"/>
            <a:ext cx="0" cy="6927459"/>
          </a:xfrm>
          <a:prstGeom prst="line">
            <a:avLst/>
          </a:prstGeom>
          <a:ln w="63500" cmpd="tri"/>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6BE768A1-DE16-99E9-91BC-362DC1D193D7}"/>
              </a:ext>
            </a:extLst>
          </p:cNvPr>
          <p:cNvSpPr/>
          <p:nvPr/>
        </p:nvSpPr>
        <p:spPr>
          <a:xfrm>
            <a:off x="476532" y="13403148"/>
            <a:ext cx="29391653" cy="8111304"/>
          </a:xfrm>
          <a:prstGeom prst="round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Palatino Linotype" panose="02040502050505030304" pitchFamily="18" charset="0"/>
              </a:rPr>
              <a:t>Today’s analysis is beyond the skill set of most users</a:t>
            </a:r>
            <a:endParaRPr lang="en-US" dirty="0"/>
          </a:p>
        </p:txBody>
      </p:sp>
      <p:sp>
        <p:nvSpPr>
          <p:cNvPr id="58" name="Google Shape;266;p40">
            <a:extLst>
              <a:ext uri="{FF2B5EF4-FFF2-40B4-BE49-F238E27FC236}">
                <a16:creationId xmlns:a16="http://schemas.microsoft.com/office/drawing/2014/main" id="{BE9891E3-C2A4-EAFB-C86F-5DCAC54D7B04}"/>
              </a:ext>
            </a:extLst>
          </p:cNvPr>
          <p:cNvSpPr/>
          <p:nvPr/>
        </p:nvSpPr>
        <p:spPr>
          <a:xfrm>
            <a:off x="7342149" y="13359172"/>
            <a:ext cx="15729924" cy="1200936"/>
          </a:xfrm>
          <a:prstGeom prst="rect">
            <a:avLst/>
          </a:prstGeom>
          <a:noFill/>
          <a:ln>
            <a:noFill/>
          </a:ln>
        </p:spPr>
        <p:txBody>
          <a:bodyPr spcFirstLastPara="1" wrap="square" lIns="43667" tIns="43667" rIns="43667" bIns="43667" anchor="ctr" anchorCtr="0">
            <a:noAutofit/>
          </a:bodyPr>
          <a:lstStyle/>
          <a:p>
            <a:pPr algn="ctr">
              <a:buSzPts val="2300"/>
            </a:pPr>
            <a:r>
              <a:rPr lang="en" sz="4000" b="1" dirty="0">
                <a:solidFill>
                  <a:srgbClr val="0070C0"/>
                </a:solidFill>
                <a:latin typeface="Verdana" panose="020B0604030504040204" pitchFamily="34" charset="0"/>
                <a:ea typeface="Verdana" panose="020B0604030504040204" pitchFamily="34" charset="0"/>
              </a:rPr>
              <a:t>Open, Collaborative, Community Development</a:t>
            </a:r>
            <a:endParaRPr sz="4000" dirty="0">
              <a:solidFill>
                <a:srgbClr val="0070C0"/>
              </a:solidFill>
              <a:latin typeface="Verdana" panose="020B0604030504040204" pitchFamily="34" charset="0"/>
              <a:ea typeface="Verdana" panose="020B0604030504040204" pitchFamily="34" charset="0"/>
            </a:endParaRPr>
          </a:p>
        </p:txBody>
      </p:sp>
      <p:sp>
        <p:nvSpPr>
          <p:cNvPr id="59" name="Google Shape;273;p40">
            <a:extLst>
              <a:ext uri="{FF2B5EF4-FFF2-40B4-BE49-F238E27FC236}">
                <a16:creationId xmlns:a16="http://schemas.microsoft.com/office/drawing/2014/main" id="{A592DBF6-F918-0B83-90A4-6D731C01BDCE}"/>
              </a:ext>
            </a:extLst>
          </p:cNvPr>
          <p:cNvSpPr/>
          <p:nvPr/>
        </p:nvSpPr>
        <p:spPr>
          <a:xfrm>
            <a:off x="856436" y="16352070"/>
            <a:ext cx="5275453" cy="2990447"/>
          </a:xfrm>
          <a:prstGeom prst="rect">
            <a:avLst/>
          </a:prstGeom>
          <a:noFill/>
          <a:ln w="12700" cap="flat" cmpd="sng">
            <a:solidFill>
              <a:srgbClr val="626262"/>
            </a:solidFill>
            <a:prstDash val="solid"/>
            <a:round/>
            <a:headEnd type="none" w="sm" len="sm"/>
            <a:tailEnd type="none" w="sm" len="sm"/>
          </a:ln>
        </p:spPr>
        <p:txBody>
          <a:bodyPr spcFirstLastPara="1" wrap="square" lIns="55867" tIns="55867" rIns="55867" bIns="55867" anchor="t" anchorCtr="0">
            <a:noAutofit/>
          </a:bodyPr>
          <a:lstStyle/>
          <a:p>
            <a:pPr algn="ctr">
              <a:buSzPts val="1500"/>
            </a:pPr>
            <a:r>
              <a:rPr lang="en" sz="2000" dirty="0">
                <a:latin typeface="Verdana" panose="020B0604030504040204" pitchFamily="34" charset="0"/>
                <a:ea typeface="Verdana" panose="020B0604030504040204" pitchFamily="34" charset="0"/>
                <a:cs typeface="Calibri"/>
                <a:sym typeface="Calibri"/>
              </a:rPr>
              <a:t>Code Hosting, </a:t>
            </a:r>
            <a:r>
              <a:rPr lang="en" sz="2000" b="1" dirty="0">
                <a:latin typeface="Verdana" panose="020B0604030504040204" pitchFamily="34" charset="0"/>
                <a:ea typeface="Verdana" panose="020B0604030504040204" pitchFamily="34" charset="0"/>
                <a:cs typeface="Calibri"/>
                <a:sym typeface="Calibri"/>
              </a:rPr>
              <a:t>Issue Tracking, </a:t>
            </a:r>
            <a:r>
              <a:rPr lang="en" sz="2000" dirty="0">
                <a:latin typeface="Verdana" panose="020B0604030504040204" pitchFamily="34" charset="0"/>
                <a:ea typeface="Verdana" panose="020B0604030504040204" pitchFamily="34" charset="0"/>
                <a:cs typeface="Calibri"/>
                <a:sym typeface="Calibri"/>
              </a:rPr>
              <a:t> Developer Wiki &amp; CI on Public </a:t>
            </a:r>
            <a:r>
              <a:rPr lang="en" sz="2000" dirty="0" err="1">
                <a:latin typeface="Verdana" panose="020B0604030504040204" pitchFamily="34" charset="0"/>
                <a:ea typeface="Verdana" panose="020B0604030504040204" pitchFamily="34" charset="0"/>
                <a:cs typeface="Calibri"/>
                <a:sym typeface="Calibri"/>
              </a:rPr>
              <a:t>Github</a:t>
            </a:r>
            <a:r>
              <a:rPr lang="en" sz="2000" dirty="0">
                <a:latin typeface="Verdana" panose="020B0604030504040204" pitchFamily="34" charset="0"/>
                <a:ea typeface="Verdana" panose="020B0604030504040204" pitchFamily="34" charset="0"/>
                <a:cs typeface="Calibri"/>
                <a:sym typeface="Calibri"/>
              </a:rPr>
              <a:t> repos</a:t>
            </a:r>
            <a:endParaRPr sz="2000" dirty="0" err="1">
              <a:latin typeface="Verdana" panose="020B0604030504040204" pitchFamily="34" charset="0"/>
              <a:ea typeface="Verdana" panose="020B0604030504040204" pitchFamily="34" charset="0"/>
              <a:cs typeface="Helvetica Neue Light"/>
              <a:sym typeface="Helvetica Neue Light"/>
            </a:endParaRPr>
          </a:p>
          <a:p>
            <a:pPr algn="ctr">
              <a:buSzPts val="1500"/>
            </a:pPr>
            <a:endParaRPr lang="en" sz="2000" dirty="0">
              <a:latin typeface="Verdana" panose="020B0604030504040204" pitchFamily="34" charset="0"/>
              <a:ea typeface="Verdana" panose="020B0604030504040204" pitchFamily="34" charset="0"/>
              <a:cs typeface="Calibri"/>
            </a:endParaRPr>
          </a:p>
          <a:p>
            <a:pPr algn="ctr">
              <a:buSzPts val="1500"/>
            </a:pPr>
            <a:endParaRPr lang="en" sz="2000" dirty="0">
              <a:latin typeface="Verdana" panose="020B0604030504040204" pitchFamily="34" charset="0"/>
              <a:ea typeface="Verdana" panose="020B0604030504040204" pitchFamily="34" charset="0"/>
              <a:cs typeface="Calibri"/>
            </a:endParaRPr>
          </a:p>
          <a:p>
            <a:pPr algn="ctr">
              <a:buSzPts val="1500"/>
            </a:pPr>
            <a:endParaRPr sz="2000" u="sng" dirty="0">
              <a:solidFill>
                <a:srgbClr val="0563C1"/>
              </a:solidFill>
              <a:latin typeface="Verdana" panose="020B0604030504040204" pitchFamily="34" charset="0"/>
              <a:ea typeface="Verdana" panose="020B0604030504040204" pitchFamily="34" charset="0"/>
              <a:cs typeface="Helvetica Neue Light"/>
              <a:sym typeface="Helvetica Neue Light"/>
              <a:hlinkClick r:id="" action="ppaction://noaction">
                <a:extLst>
                  <a:ext uri="{A12FA001-AC4F-418D-AE19-62706E023703}">
                    <ahyp:hlinkClr xmlns:ahyp="http://schemas.microsoft.com/office/drawing/2018/hyperlinkcolor" val="tx"/>
                  </a:ext>
                </a:extLst>
              </a:hlinkClick>
            </a:endParaRPr>
          </a:p>
          <a:p>
            <a:pPr algn="ctr">
              <a:buSzPts val="1500"/>
            </a:pPr>
            <a:endParaRPr sz="2000" u="sng" dirty="0">
              <a:solidFill>
                <a:srgbClr val="0563C1"/>
              </a:solidFill>
              <a:latin typeface="Verdana" panose="020B0604030504040204" pitchFamily="34" charset="0"/>
              <a:ea typeface="Verdana" panose="020B0604030504040204" pitchFamily="34" charset="0"/>
              <a:cs typeface="Helvetica Neue Light"/>
              <a:sym typeface="Helvetica Neue Light"/>
              <a:hlinkClick r:id="" action="ppaction://noaction">
                <a:extLst>
                  <a:ext uri="{A12FA001-AC4F-418D-AE19-62706E023703}">
                    <ahyp:hlinkClr xmlns:ahyp="http://schemas.microsoft.com/office/drawing/2018/hyperlinkcolor" val="tx"/>
                  </a:ext>
                </a:extLst>
              </a:hlinkClick>
            </a:endParaRPr>
          </a:p>
          <a:p>
            <a:pPr algn="ctr">
              <a:buSzPts val="1500"/>
            </a:pPr>
            <a:endParaRPr sz="2000" u="sng" dirty="0">
              <a:latin typeface="Verdana" panose="020B0604030504040204" pitchFamily="34" charset="0"/>
              <a:ea typeface="Verdana" panose="020B0604030504040204" pitchFamily="34" charset="0"/>
              <a:cs typeface="Helvetica Neue Light"/>
              <a:sym typeface="Helvetica Neue Light"/>
              <a:hlinkClick r:id="" action="ppaction://noaction">
                <a:extLst>
                  <a:ext uri="{A12FA001-AC4F-418D-AE19-62706E023703}">
                    <ahyp:hlinkClr xmlns:ahyp="http://schemas.microsoft.com/office/drawing/2018/hyperlinkcolor" val="tx"/>
                  </a:ext>
                </a:extLst>
              </a:hlinkClick>
            </a:endParaRPr>
          </a:p>
          <a:p>
            <a:pPr algn="ctr">
              <a:buSzPts val="1500"/>
            </a:pPr>
            <a:endParaRPr sz="2000" u="sng" dirty="0">
              <a:latin typeface="Verdana" panose="020B0604030504040204" pitchFamily="34" charset="0"/>
              <a:ea typeface="Verdana" panose="020B0604030504040204" pitchFamily="34" charset="0"/>
              <a:cs typeface="Helvetica Neue Light"/>
            </a:endParaRPr>
          </a:p>
          <a:p>
            <a:pPr algn="ctr">
              <a:buSzPts val="1500"/>
            </a:pPr>
            <a:endParaRPr sz="2000" u="sng" dirty="0">
              <a:latin typeface="Verdana" panose="020B0604030504040204" pitchFamily="34" charset="0"/>
              <a:ea typeface="Verdana" panose="020B0604030504040204" pitchFamily="34" charset="0"/>
              <a:cs typeface="Helvetica Neue Light"/>
            </a:endParaRPr>
          </a:p>
          <a:p>
            <a:pPr>
              <a:buSzPts val="1500"/>
            </a:pPr>
            <a:endParaRPr lang="en-US" sz="2000" u="sng" dirty="0">
              <a:latin typeface="Verdana" panose="020B0604030504040204" pitchFamily="34" charset="0"/>
              <a:ea typeface="Verdana" panose="020B0604030504040204" pitchFamily="34" charset="0"/>
              <a:cs typeface="Helvetica Neue Light"/>
            </a:endParaRPr>
          </a:p>
          <a:p>
            <a:pPr>
              <a:buSzPts val="1500"/>
            </a:pPr>
            <a:endParaRPr lang="en-US" sz="2000" u="sng" dirty="0">
              <a:latin typeface="Verdana" panose="020B0604030504040204" pitchFamily="34" charset="0"/>
              <a:ea typeface="Verdana" panose="020B0604030504040204" pitchFamily="34" charset="0"/>
              <a:cs typeface="Helvetica Neue Light"/>
            </a:endParaRPr>
          </a:p>
        </p:txBody>
      </p:sp>
      <p:pic>
        <p:nvPicPr>
          <p:cNvPr id="60" name="Google Shape;279;p40">
            <a:extLst>
              <a:ext uri="{FF2B5EF4-FFF2-40B4-BE49-F238E27FC236}">
                <a16:creationId xmlns:a16="http://schemas.microsoft.com/office/drawing/2014/main" id="{834F7BE3-B1DE-08CB-39CC-9E12F68E7EDA}"/>
              </a:ext>
            </a:extLst>
          </p:cNvPr>
          <p:cNvPicPr preferRelativeResize="0"/>
          <p:nvPr/>
        </p:nvPicPr>
        <p:blipFill rotWithShape="1">
          <a:blip r:embed="rId5">
            <a:alphaModFix/>
          </a:blip>
          <a:srcRect b="16846"/>
          <a:stretch/>
        </p:blipFill>
        <p:spPr>
          <a:xfrm>
            <a:off x="1328754" y="17353243"/>
            <a:ext cx="3984183" cy="2014987"/>
          </a:xfrm>
          <a:prstGeom prst="rect">
            <a:avLst/>
          </a:prstGeom>
          <a:noFill/>
          <a:ln w="12700" cap="flat" cmpd="sng">
            <a:solidFill>
              <a:srgbClr val="000000"/>
            </a:solidFill>
            <a:prstDash val="solid"/>
            <a:round/>
            <a:headEnd type="none" w="sm" len="sm"/>
            <a:tailEnd type="none" w="sm" len="sm"/>
          </a:ln>
        </p:spPr>
      </p:pic>
      <p:sp>
        <p:nvSpPr>
          <p:cNvPr id="61" name="Google Shape;269;p40">
            <a:extLst>
              <a:ext uri="{FF2B5EF4-FFF2-40B4-BE49-F238E27FC236}">
                <a16:creationId xmlns:a16="http://schemas.microsoft.com/office/drawing/2014/main" id="{243C10D1-AC49-BB99-5B5C-518FA304B04C}"/>
              </a:ext>
            </a:extLst>
          </p:cNvPr>
          <p:cNvSpPr/>
          <p:nvPr/>
        </p:nvSpPr>
        <p:spPr>
          <a:xfrm>
            <a:off x="992711" y="20070126"/>
            <a:ext cx="4210685" cy="647841"/>
          </a:xfrm>
          <a:prstGeom prst="rect">
            <a:avLst/>
          </a:prstGeom>
          <a:noFill/>
          <a:ln>
            <a:noFill/>
          </a:ln>
        </p:spPr>
        <p:txBody>
          <a:bodyPr spcFirstLastPara="1" wrap="square" lIns="43667" tIns="43667" rIns="43667" bIns="43667" anchor="ctr" anchorCtr="0">
            <a:noAutofit/>
          </a:bodyPr>
          <a:lstStyle/>
          <a:p>
            <a:pPr algn="ctr">
              <a:buSzPts val="1800"/>
            </a:pPr>
            <a:r>
              <a:rPr lang="en" sz="2400" dirty="0">
                <a:latin typeface="Palatino Linotype" panose="02040502050505030304" pitchFamily="18" charset="0"/>
              </a:rPr>
              <a:t>(</a:t>
            </a:r>
            <a:r>
              <a:rPr lang="en" sz="2400" dirty="0" err="1">
                <a:latin typeface="Palatino Linotype" panose="02040502050505030304" pitchFamily="18" charset="0"/>
              </a:rPr>
              <a:t>Zenodo</a:t>
            </a:r>
            <a:r>
              <a:rPr lang="en" sz="2400" dirty="0">
                <a:latin typeface="Palatino Linotype" panose="02040502050505030304" pitchFamily="18" charset="0"/>
              </a:rPr>
              <a:t>) DOI for </a:t>
            </a:r>
            <a:r>
              <a:rPr lang="en" sz="2400" b="1" dirty="0">
                <a:latin typeface="Palatino Linotype" panose="02040502050505030304" pitchFamily="18" charset="0"/>
              </a:rPr>
              <a:t>each release</a:t>
            </a:r>
          </a:p>
        </p:txBody>
      </p:sp>
      <p:sp>
        <p:nvSpPr>
          <p:cNvPr id="62" name="Google Shape;423;p53">
            <a:extLst>
              <a:ext uri="{FF2B5EF4-FFF2-40B4-BE49-F238E27FC236}">
                <a16:creationId xmlns:a16="http://schemas.microsoft.com/office/drawing/2014/main" id="{775FFF30-2375-D77B-FC88-E562EF93990A}"/>
              </a:ext>
            </a:extLst>
          </p:cNvPr>
          <p:cNvSpPr txBox="1"/>
          <p:nvPr/>
        </p:nvSpPr>
        <p:spPr>
          <a:xfrm>
            <a:off x="6073763" y="14225452"/>
            <a:ext cx="4210684" cy="6943213"/>
          </a:xfrm>
          <a:prstGeom prst="rect">
            <a:avLst/>
          </a:prstGeom>
          <a:noFill/>
          <a:ln>
            <a:noFill/>
          </a:ln>
        </p:spPr>
        <p:txBody>
          <a:bodyPr spcFirstLastPara="1" wrap="square" lIns="121900" tIns="121900" rIns="121900" bIns="121900" anchor="t" anchorCtr="0">
            <a:noAutofit/>
          </a:bodyPr>
          <a:lstStyle/>
          <a:p>
            <a:pPr marL="608965" indent="-422910">
              <a:buClr>
                <a:srgbClr val="626262"/>
              </a:buClr>
              <a:buSzPts val="1400"/>
              <a:buFont typeface="Tahoma"/>
              <a:buChar char="●"/>
            </a:pPr>
            <a:r>
              <a:rPr lang="en" sz="2400" dirty="0">
                <a:latin typeface="Palatino Linotype" panose="02040502050505030304" pitchFamily="18" charset="0"/>
                <a:ea typeface="Tahoma"/>
                <a:cs typeface="Arial"/>
                <a:sym typeface="Tahoma"/>
              </a:rPr>
              <a:t>Website</a:t>
            </a:r>
            <a:endParaRPr lang="en-US" sz="2400" dirty="0">
              <a:latin typeface="Palatino Linotype" panose="02040502050505030304" pitchFamily="18" charset="0"/>
              <a:ea typeface="Tahoma"/>
              <a:cs typeface="Arial"/>
            </a:endParaRPr>
          </a:p>
          <a:p>
            <a:pPr marL="608965" indent="-422910">
              <a:buClr>
                <a:srgbClr val="626262"/>
              </a:buClr>
              <a:buSzPts val="1400"/>
              <a:buFont typeface="Tahoma"/>
              <a:buChar char="●"/>
            </a:pPr>
            <a:r>
              <a:rPr lang="en" sz="2400" dirty="0">
                <a:latin typeface="Palatino Linotype" panose="02040502050505030304" pitchFamily="18" charset="0"/>
                <a:ea typeface="Tahoma"/>
                <a:cs typeface="Arial"/>
                <a:sym typeface="Tahoma"/>
              </a:rPr>
              <a:t>Documentation: </a:t>
            </a:r>
            <a:r>
              <a:rPr lang="en-GB" sz="2400" dirty="0">
                <a:latin typeface="Palatino Linotype" panose="02040502050505030304" pitchFamily="18" charset="0"/>
                <a:ea typeface="Tahoma"/>
                <a:cs typeface="Arial"/>
                <a:sym typeface="Tahoma"/>
              </a:rPr>
              <a:t>in-program &amp; online</a:t>
            </a:r>
            <a:endParaRPr lang="en" sz="2400" dirty="0">
              <a:latin typeface="Palatino Linotype" panose="02040502050505030304" pitchFamily="18" charset="0"/>
              <a:ea typeface="Tahoma"/>
              <a:cs typeface="Arial"/>
            </a:endParaRPr>
          </a:p>
          <a:p>
            <a:pPr marL="608965" indent="-422910">
              <a:buClr>
                <a:srgbClr val="626262"/>
              </a:buClr>
              <a:buSzPts val="1400"/>
              <a:buFont typeface="Tahoma"/>
              <a:buChar char="●"/>
            </a:pPr>
            <a:r>
              <a:rPr lang="en" sz="2400" dirty="0">
                <a:latin typeface="Palatino Linotype" panose="02040502050505030304" pitchFamily="18" charset="0"/>
                <a:ea typeface="Tahoma"/>
                <a:cs typeface="Arial"/>
                <a:sym typeface="Tahoma"/>
              </a:rPr>
              <a:t>Written Tutorials</a:t>
            </a:r>
            <a:endParaRPr lang="en" sz="2400" dirty="0">
              <a:latin typeface="Palatino Linotype" panose="02040502050505030304" pitchFamily="18" charset="0"/>
              <a:ea typeface="Tahoma"/>
              <a:cs typeface="Arial"/>
            </a:endParaRPr>
          </a:p>
          <a:p>
            <a:pPr marL="608965" indent="-422910">
              <a:buClr>
                <a:srgbClr val="626262"/>
              </a:buClr>
              <a:buSzPts val="1400"/>
              <a:buFont typeface="Tahoma"/>
              <a:buChar char="●"/>
            </a:pPr>
            <a:r>
              <a:rPr lang="en" sz="2400" dirty="0">
                <a:latin typeface="Palatino Linotype" panose="02040502050505030304" pitchFamily="18" charset="0"/>
                <a:ea typeface="Tahoma"/>
                <a:cs typeface="Arial"/>
                <a:sym typeface="Tahoma"/>
              </a:rPr>
              <a:t>Video Tutorials (YouTube)</a:t>
            </a:r>
            <a:endParaRPr sz="2400" dirty="0">
              <a:latin typeface="Palatino Linotype" panose="02040502050505030304" pitchFamily="18" charset="0"/>
              <a:ea typeface="Tahoma"/>
              <a:cs typeface="Arial"/>
            </a:endParaRPr>
          </a:p>
          <a:p>
            <a:pPr marL="608965" indent="-422910">
              <a:buClr>
                <a:srgbClr val="626262"/>
              </a:buClr>
              <a:buSzPts val="1400"/>
              <a:buFont typeface="Tahoma"/>
              <a:buChar char="●"/>
            </a:pPr>
            <a:r>
              <a:rPr lang="en" sz="2400" dirty="0">
                <a:latin typeface="Palatino Linotype" panose="02040502050505030304" pitchFamily="18" charset="0"/>
                <a:ea typeface="Tahoma"/>
                <a:cs typeface="Arial"/>
                <a:sym typeface="Tahoma"/>
              </a:rPr>
              <a:t>scattering schools/workshop</a:t>
            </a:r>
          </a:p>
          <a:p>
            <a:pPr marL="608965" indent="-422910">
              <a:buClr>
                <a:srgbClr val="626262"/>
              </a:buClr>
              <a:buSzPts val="1400"/>
              <a:buFont typeface="Tahoma"/>
              <a:buChar char="●"/>
            </a:pPr>
            <a:r>
              <a:rPr lang="en" sz="2400" dirty="0">
                <a:latin typeface="Palatino Linotype" panose="02040502050505030304" pitchFamily="18" charset="0"/>
                <a:ea typeface="Tahoma"/>
                <a:cs typeface="Arial"/>
                <a:sym typeface="Tahoma"/>
              </a:rPr>
              <a:t>E-learning (starting)</a:t>
            </a:r>
            <a:endParaRPr sz="2400" dirty="0">
              <a:latin typeface="Palatino Linotype" panose="02040502050505030304" pitchFamily="18" charset="0"/>
              <a:ea typeface="Tahoma"/>
              <a:cs typeface="Arial"/>
            </a:endParaRPr>
          </a:p>
          <a:p>
            <a:pPr marL="608965" indent="-422910">
              <a:buClr>
                <a:srgbClr val="626262"/>
              </a:buClr>
              <a:buSzPts val="1400"/>
              <a:buFont typeface="Tahoma"/>
              <a:buChar char="●"/>
            </a:pPr>
            <a:r>
              <a:rPr lang="en-US" sz="2400" dirty="0">
                <a:latin typeface="Palatino Linotype" panose="02040502050505030304" pitchFamily="18" charset="0"/>
                <a:ea typeface="Tahoma"/>
                <a:cs typeface="Arial"/>
                <a:sym typeface="Tahoma"/>
              </a:rPr>
              <a:t>Model Marketplace</a:t>
            </a:r>
          </a:p>
          <a:p>
            <a:pPr marL="608965" indent="-422910">
              <a:buClr>
                <a:srgbClr val="626262"/>
              </a:buClr>
              <a:buSzPts val="1400"/>
              <a:buFont typeface="Tahoma"/>
              <a:buChar char="●"/>
            </a:pPr>
            <a:r>
              <a:rPr lang="en-US" sz="2400" dirty="0">
                <a:latin typeface="Palatino Linotype" panose="02040502050505030304" pitchFamily="18" charset="0"/>
                <a:ea typeface="Tahoma"/>
                <a:cs typeface="Arial"/>
                <a:sym typeface="Tahoma"/>
              </a:rPr>
              <a:t>Twitter</a:t>
            </a:r>
            <a:endParaRPr lang="en-US" sz="2400" dirty="0">
              <a:latin typeface="Palatino Linotype" panose="02040502050505030304" pitchFamily="18" charset="0"/>
              <a:ea typeface="Tahoma"/>
              <a:cs typeface="Arial" panose="020B0604020202020204" pitchFamily="34" charset="0"/>
            </a:endParaRPr>
          </a:p>
          <a:p>
            <a:pPr marL="608965" indent="-422910">
              <a:buClr>
                <a:srgbClr val="626262"/>
              </a:buClr>
              <a:buSzPts val="1400"/>
              <a:buFont typeface="Tahoma"/>
              <a:buChar char="●"/>
            </a:pPr>
            <a:r>
              <a:rPr lang="en-GB" sz="2400" dirty="0">
                <a:latin typeface="Palatino Linotype" panose="02040502050505030304" pitchFamily="18" charset="0"/>
                <a:ea typeface="Tahoma"/>
                <a:cs typeface="Arial"/>
                <a:sym typeface="Tahoma"/>
              </a:rPr>
              <a:t>Bootcamps &amp; regional workshops</a:t>
            </a:r>
            <a:endParaRPr lang="en-GB" sz="2400" dirty="0">
              <a:latin typeface="Palatino Linotype" panose="02040502050505030304" pitchFamily="18" charset="0"/>
              <a:ea typeface="Tahoma"/>
              <a:cs typeface="Arial"/>
            </a:endParaRPr>
          </a:p>
          <a:p>
            <a:pPr marL="608965" indent="-422910">
              <a:buClr>
                <a:srgbClr val="626262"/>
              </a:buClr>
              <a:buSzPts val="1400"/>
              <a:buFont typeface="Tahoma"/>
              <a:buChar char="●"/>
            </a:pPr>
            <a:r>
              <a:rPr lang="en-US" sz="2400" dirty="0">
                <a:latin typeface="Palatino Linotype" panose="02040502050505030304" pitchFamily="18" charset="0"/>
                <a:ea typeface="Tahoma"/>
                <a:cs typeface="Arial"/>
                <a:sym typeface="Tahoma"/>
              </a:rPr>
              <a:t>S</a:t>
            </a:r>
            <a:r>
              <a:rPr lang="en" sz="2400" dirty="0">
                <a:latin typeface="Palatino Linotype" panose="02040502050505030304" pitchFamily="18" charset="0"/>
                <a:ea typeface="Tahoma"/>
                <a:cs typeface="Arial"/>
                <a:sym typeface="Tahoma"/>
              </a:rPr>
              <a:t>lack</a:t>
            </a:r>
            <a:endParaRPr lang="en" sz="2400" dirty="0">
              <a:latin typeface="Palatino Linotype" panose="02040502050505030304" pitchFamily="18" charset="0"/>
              <a:ea typeface="Tahoma"/>
              <a:cs typeface="Arial" panose="020B0604020202020204" pitchFamily="34" charset="0"/>
            </a:endParaRPr>
          </a:p>
          <a:p>
            <a:pPr marL="608965" indent="-422910">
              <a:buClr>
                <a:srgbClr val="626262"/>
              </a:buClr>
              <a:buSzPts val="1400"/>
              <a:buFont typeface="Tahoma"/>
              <a:buChar char="●"/>
            </a:pPr>
            <a:r>
              <a:rPr lang="en" sz="2400" dirty="0">
                <a:latin typeface="Palatino Linotype" panose="02040502050505030304" pitchFamily="18" charset="0"/>
                <a:ea typeface="Tahoma"/>
                <a:cs typeface="Arial"/>
                <a:sym typeface="Tahoma"/>
              </a:rPr>
              <a:t>help@sasview.org</a:t>
            </a:r>
            <a:endParaRPr lang="en" sz="2400" dirty="0">
              <a:latin typeface="Palatino Linotype" panose="02040502050505030304" pitchFamily="18" charset="0"/>
              <a:ea typeface="Tahoma"/>
              <a:cs typeface="Arial"/>
            </a:endParaRPr>
          </a:p>
          <a:p>
            <a:pPr marL="608965" indent="-422910">
              <a:buClr>
                <a:srgbClr val="626262"/>
              </a:buClr>
              <a:buSzPts val="1400"/>
              <a:buFont typeface="Tahoma"/>
              <a:buChar char="●"/>
            </a:pPr>
            <a:r>
              <a:rPr lang="en" sz="2400" dirty="0">
                <a:latin typeface="Palatino Linotype" panose="02040502050505030304" pitchFamily="18" charset="0"/>
                <a:ea typeface="Tahoma"/>
                <a:cs typeface="Arial"/>
                <a:sym typeface="Tahoma"/>
              </a:rPr>
              <a:t>users@sasview.org</a:t>
            </a:r>
          </a:p>
          <a:p>
            <a:pPr marL="608965" indent="-422910">
              <a:buClr>
                <a:srgbClr val="626262"/>
              </a:buClr>
              <a:buSzPts val="1400"/>
              <a:buFont typeface="Tahoma"/>
              <a:buChar char="●"/>
            </a:pPr>
            <a:r>
              <a:rPr lang="en" sz="2400" dirty="0">
                <a:latin typeface="Palatino Linotype" panose="02040502050505030304" pitchFamily="18" charset="0"/>
                <a:ea typeface="Tahoma"/>
                <a:cs typeface="Arial"/>
                <a:sym typeface="Tahoma"/>
              </a:rPr>
              <a:t>developers@sasview.org</a:t>
            </a:r>
            <a:endParaRPr sz="2400" dirty="0">
              <a:latin typeface="Palatino Linotype" panose="02040502050505030304" pitchFamily="18" charset="0"/>
              <a:ea typeface="Tahoma"/>
              <a:cs typeface="Arial"/>
            </a:endParaRPr>
          </a:p>
        </p:txBody>
      </p:sp>
      <p:grpSp>
        <p:nvGrpSpPr>
          <p:cNvPr id="63" name="Group 62">
            <a:extLst>
              <a:ext uri="{FF2B5EF4-FFF2-40B4-BE49-F238E27FC236}">
                <a16:creationId xmlns:a16="http://schemas.microsoft.com/office/drawing/2014/main" id="{EA82CDB2-3EB0-FE24-5991-0BA6F79F6106}"/>
              </a:ext>
            </a:extLst>
          </p:cNvPr>
          <p:cNvGrpSpPr/>
          <p:nvPr/>
        </p:nvGrpSpPr>
        <p:grpSpPr>
          <a:xfrm>
            <a:off x="840180" y="14247669"/>
            <a:ext cx="5300117" cy="1270652"/>
            <a:chOff x="29998028" y="9791936"/>
            <a:chExt cx="5300117" cy="1270652"/>
          </a:xfrm>
        </p:grpSpPr>
        <p:sp>
          <p:nvSpPr>
            <p:cNvPr id="64" name="Google Shape;265;p40">
              <a:extLst>
                <a:ext uri="{FF2B5EF4-FFF2-40B4-BE49-F238E27FC236}">
                  <a16:creationId xmlns:a16="http://schemas.microsoft.com/office/drawing/2014/main" id="{0C46CCAF-FA5C-8F46-22B0-4FAAF237083B}"/>
                </a:ext>
              </a:extLst>
            </p:cNvPr>
            <p:cNvSpPr/>
            <p:nvPr/>
          </p:nvSpPr>
          <p:spPr>
            <a:xfrm>
              <a:off x="29998028" y="9924656"/>
              <a:ext cx="5300117" cy="1030692"/>
            </a:xfrm>
            <a:prstGeom prst="rect">
              <a:avLst/>
            </a:prstGeom>
            <a:noFill/>
            <a:ln>
              <a:noFill/>
            </a:ln>
          </p:spPr>
          <p:txBody>
            <a:bodyPr spcFirstLastPara="1" wrap="square" lIns="43667" tIns="43667" rIns="43667" bIns="43667" anchor="ctr" anchorCtr="0">
              <a:noAutofit/>
            </a:bodyPr>
            <a:lstStyle/>
            <a:p>
              <a:pPr algn="ctr">
                <a:buSzPts val="1800"/>
              </a:pPr>
              <a:r>
                <a:rPr lang="en" sz="2400" dirty="0">
                  <a:latin typeface="Palatino Linotype" panose="02040502050505030304" pitchFamily="18" charset="0"/>
                </a:rPr>
                <a:t>Code is </a:t>
              </a:r>
              <a:r>
                <a:rPr lang="en" sz="2400" dirty="0">
                  <a:solidFill>
                    <a:srgbClr val="C00000"/>
                  </a:solidFill>
                  <a:latin typeface="Palatino Linotype" panose="02040502050505030304" pitchFamily="18" charset="0"/>
                </a:rPr>
                <a:t>open source</a:t>
              </a:r>
            </a:p>
            <a:p>
              <a:pPr algn="ctr">
                <a:buSzPts val="1800"/>
              </a:pPr>
              <a:r>
                <a:rPr lang="en" sz="2400" dirty="0">
                  <a:solidFill>
                    <a:srgbClr val="C00000"/>
                  </a:solidFill>
                  <a:latin typeface="Palatino Linotype" panose="02040502050505030304" pitchFamily="18" charset="0"/>
                </a:rPr>
                <a:t>publicly hosted </a:t>
              </a:r>
              <a:r>
                <a:rPr lang="en" sz="2400" dirty="0">
                  <a:latin typeface="Palatino Linotype" panose="02040502050505030304" pitchFamily="18" charset="0"/>
                </a:rPr>
                <a:t>at Github</a:t>
              </a:r>
              <a:endParaRPr sz="2400" dirty="0">
                <a:latin typeface="Palatino Linotype" panose="02040502050505030304" pitchFamily="18" charset="0"/>
                <a:ea typeface="Helvetica Neue Light"/>
                <a:cs typeface="Helvetica Neue Light"/>
                <a:sym typeface="Helvetica Neue Light"/>
              </a:endParaRPr>
            </a:p>
            <a:p>
              <a:pPr algn="ctr">
                <a:buSzPts val="1800"/>
              </a:pPr>
              <a:r>
                <a:rPr lang="en" sz="2400" dirty="0">
                  <a:latin typeface="Palatino Linotype" panose="02040502050505030304" pitchFamily="18" charset="0"/>
                </a:rPr>
                <a:t>Released under</a:t>
              </a:r>
              <a:r>
                <a:rPr lang="en" sz="2400" dirty="0">
                  <a:solidFill>
                    <a:srgbClr val="626262"/>
                  </a:solidFill>
                  <a:latin typeface="Palatino Linotype" panose="02040502050505030304" pitchFamily="18" charset="0"/>
                </a:rPr>
                <a:t> </a:t>
              </a:r>
              <a:r>
                <a:rPr lang="en" sz="2400" dirty="0">
                  <a:solidFill>
                    <a:srgbClr val="C00000"/>
                  </a:solidFill>
                  <a:latin typeface="Palatino Linotype" panose="02040502050505030304" pitchFamily="18" charset="0"/>
                </a:rPr>
                <a:t>BSD 3-clause license</a:t>
              </a:r>
              <a:endParaRPr sz="2400" dirty="0">
                <a:solidFill>
                  <a:srgbClr val="C00000"/>
                </a:solidFill>
                <a:latin typeface="Palatino Linotype" panose="02040502050505030304" pitchFamily="18" charset="0"/>
              </a:endParaRPr>
            </a:p>
          </p:txBody>
        </p:sp>
        <p:sp>
          <p:nvSpPr>
            <p:cNvPr id="65" name="Rectangle: Rounded Corners 64">
              <a:extLst>
                <a:ext uri="{FF2B5EF4-FFF2-40B4-BE49-F238E27FC236}">
                  <a16:creationId xmlns:a16="http://schemas.microsoft.com/office/drawing/2014/main" id="{C18B0A67-1762-0150-D47F-1A67B93D1000}"/>
                </a:ext>
              </a:extLst>
            </p:cNvPr>
            <p:cNvSpPr/>
            <p:nvPr/>
          </p:nvSpPr>
          <p:spPr>
            <a:xfrm>
              <a:off x="29998028" y="9791936"/>
              <a:ext cx="5233583" cy="1270652"/>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7" name="Google Shape;422;p53">
            <a:extLst>
              <a:ext uri="{FF2B5EF4-FFF2-40B4-BE49-F238E27FC236}">
                <a16:creationId xmlns:a16="http://schemas.microsoft.com/office/drawing/2014/main" id="{054379CB-2344-61DA-2448-43BAEA2A3114}"/>
              </a:ext>
            </a:extLst>
          </p:cNvPr>
          <p:cNvPicPr preferRelativeResize="0"/>
          <p:nvPr/>
        </p:nvPicPr>
        <p:blipFill>
          <a:blip r:embed="rId6">
            <a:alphaModFix/>
          </a:blip>
          <a:stretch>
            <a:fillRect/>
          </a:stretch>
        </p:blipFill>
        <p:spPr>
          <a:xfrm>
            <a:off x="9581868" y="15509032"/>
            <a:ext cx="2998905" cy="1792165"/>
          </a:xfrm>
          <a:prstGeom prst="rect">
            <a:avLst/>
          </a:prstGeom>
          <a:noFill/>
          <a:ln>
            <a:noFill/>
          </a:ln>
        </p:spPr>
      </p:pic>
      <p:sp>
        <p:nvSpPr>
          <p:cNvPr id="72" name="Google Shape;269;p40">
            <a:extLst>
              <a:ext uri="{FF2B5EF4-FFF2-40B4-BE49-F238E27FC236}">
                <a16:creationId xmlns:a16="http://schemas.microsoft.com/office/drawing/2014/main" id="{782CBE34-DED1-F3E0-A38C-0B32B4FE5235}"/>
              </a:ext>
            </a:extLst>
          </p:cNvPr>
          <p:cNvSpPr/>
          <p:nvPr/>
        </p:nvSpPr>
        <p:spPr>
          <a:xfrm>
            <a:off x="1096186" y="19692791"/>
            <a:ext cx="4070134" cy="375200"/>
          </a:xfrm>
          <a:prstGeom prst="rect">
            <a:avLst/>
          </a:prstGeom>
          <a:noFill/>
          <a:ln>
            <a:noFill/>
          </a:ln>
        </p:spPr>
        <p:txBody>
          <a:bodyPr spcFirstLastPara="1" wrap="square" lIns="43667" tIns="43667" rIns="43667" bIns="43667" anchor="ctr" anchorCtr="0">
            <a:noAutofit/>
          </a:bodyPr>
          <a:lstStyle/>
          <a:p>
            <a:pPr algn="ctr">
              <a:buSzPts val="1800"/>
            </a:pPr>
            <a:r>
              <a:rPr lang="en" sz="2400" dirty="0">
                <a:latin typeface="Verdana" panose="020B0604030504040204" pitchFamily="34" charset="0"/>
                <a:ea typeface="Verdana" panose="020B0604030504040204" pitchFamily="34" charset="0"/>
              </a:rPr>
              <a:t>Rolling </a:t>
            </a:r>
            <a:r>
              <a:rPr lang="en" sz="2400" b="1" dirty="0">
                <a:latin typeface="Verdana" panose="020B0604030504040204" pitchFamily="34" charset="0"/>
                <a:ea typeface="Verdana" panose="020B0604030504040204" pitchFamily="34" charset="0"/>
              </a:rPr>
              <a:t>5 Year Roadmap</a:t>
            </a:r>
            <a:endParaRPr sz="2400" b="1" dirty="0">
              <a:latin typeface="Verdana" panose="020B0604030504040204" pitchFamily="34" charset="0"/>
              <a:ea typeface="Verdana" panose="020B0604030504040204" pitchFamily="34" charset="0"/>
            </a:endParaRPr>
          </a:p>
        </p:txBody>
      </p:sp>
      <p:cxnSp>
        <p:nvCxnSpPr>
          <p:cNvPr id="73" name="Straight Connector 72">
            <a:extLst>
              <a:ext uri="{FF2B5EF4-FFF2-40B4-BE49-F238E27FC236}">
                <a16:creationId xmlns:a16="http://schemas.microsoft.com/office/drawing/2014/main" id="{4DAD4E4C-CEE5-0D67-73AF-845914615899}"/>
              </a:ext>
            </a:extLst>
          </p:cNvPr>
          <p:cNvCxnSpPr>
            <a:cxnSpLocks/>
          </p:cNvCxnSpPr>
          <p:nvPr/>
        </p:nvCxnSpPr>
        <p:spPr>
          <a:xfrm flipV="1">
            <a:off x="12881730" y="14568994"/>
            <a:ext cx="0" cy="6322370"/>
          </a:xfrm>
          <a:prstGeom prst="line">
            <a:avLst/>
          </a:prstGeom>
          <a:ln w="63500" cmpd="tri"/>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748956-F4A3-157F-F663-F6872C020F9E}"/>
              </a:ext>
            </a:extLst>
          </p:cNvPr>
          <p:cNvSpPr txBox="1"/>
          <p:nvPr/>
        </p:nvSpPr>
        <p:spPr>
          <a:xfrm>
            <a:off x="8015846" y="14311279"/>
            <a:ext cx="2622577" cy="369332"/>
          </a:xfrm>
          <a:prstGeom prst="rect">
            <a:avLst/>
          </a:prstGeom>
          <a:noFill/>
        </p:spPr>
        <p:txBody>
          <a:bodyPr wrap="none" rtlCol="0">
            <a:spAutoFit/>
          </a:bodyPr>
          <a:lstStyle/>
          <a:p>
            <a:r>
              <a:rPr lang="en-US" sz="1800" u="sng" dirty="0">
                <a:solidFill>
                  <a:schemeClr val="hlink"/>
                </a:solidFill>
                <a:latin typeface="Palatino Linotype" panose="02040502050505030304" pitchFamily="18" charset="0"/>
              </a:rPr>
              <a:t>http://www.sasview.org</a:t>
            </a:r>
            <a:endParaRPr lang="en-US" sz="1000" dirty="0">
              <a:latin typeface="Palatino Linotype" panose="02040502050505030304" pitchFamily="18" charset="0"/>
            </a:endParaRPr>
          </a:p>
        </p:txBody>
      </p:sp>
      <p:sp>
        <p:nvSpPr>
          <p:cNvPr id="75" name="TextBox 74">
            <a:extLst>
              <a:ext uri="{FF2B5EF4-FFF2-40B4-BE49-F238E27FC236}">
                <a16:creationId xmlns:a16="http://schemas.microsoft.com/office/drawing/2014/main" id="{0900BB7D-6B09-1748-4043-8A6AA4DCC1A5}"/>
              </a:ext>
            </a:extLst>
          </p:cNvPr>
          <p:cNvSpPr txBox="1"/>
          <p:nvPr/>
        </p:nvSpPr>
        <p:spPr>
          <a:xfrm>
            <a:off x="13258187" y="15724800"/>
            <a:ext cx="5344186" cy="2308324"/>
          </a:xfrm>
          <a:prstGeom prst="rect">
            <a:avLst/>
          </a:prstGeom>
          <a:noFill/>
        </p:spPr>
        <p:txBody>
          <a:bodyPr wrap="square" lIns="91440" tIns="45720" rIns="91440" bIns="45720" anchor="t">
            <a:spAutoFit/>
          </a:bodyPr>
          <a:lstStyle/>
          <a:p>
            <a:pPr marL="342900" indent="-342900">
              <a:buFont typeface="Arial,Sans-Serif"/>
              <a:buChar char="•"/>
            </a:pPr>
            <a:r>
              <a:rPr lang="en-US" sz="2400" b="1" dirty="0">
                <a:latin typeface="Palatino Linotype" panose="02040502050505030304" pitchFamily="18" charset="0"/>
                <a:ea typeface="+mn-lt"/>
                <a:cs typeface="+mn-lt"/>
              </a:rPr>
              <a:t>Twice monthly zoom calls</a:t>
            </a:r>
            <a:endParaRPr lang="en-US" sz="2400" dirty="0">
              <a:latin typeface="Palatino Linotype" panose="02040502050505030304" pitchFamily="18" charset="0"/>
              <a:ea typeface="+mn-lt"/>
              <a:cs typeface="+mn-lt"/>
            </a:endParaRPr>
          </a:p>
          <a:p>
            <a:pPr marL="342900" indent="-342900">
              <a:buFont typeface="Arial,Sans-Serif"/>
              <a:buChar char="•"/>
            </a:pPr>
            <a:r>
              <a:rPr lang="en-US" sz="2400" b="1" dirty="0">
                <a:latin typeface="Palatino Linotype" panose="02040502050505030304" pitchFamily="18" charset="0"/>
                <a:ea typeface="+mn-lt"/>
                <a:cs typeface="+mn-lt"/>
              </a:rPr>
              <a:t>Regular ‘camps’ &amp; ‘hackathons’</a:t>
            </a:r>
            <a:endParaRPr lang="en-US" dirty="0">
              <a:latin typeface="Palatino Linotype" panose="02040502050505030304" pitchFamily="18" charset="0"/>
              <a:ea typeface="+mn-lt"/>
              <a:cs typeface="+mn-lt"/>
            </a:endParaRPr>
          </a:p>
          <a:p>
            <a:pPr marL="342900" indent="-342900">
              <a:buFont typeface="Arial,Sans-Serif"/>
              <a:buChar char="•"/>
            </a:pPr>
            <a:r>
              <a:rPr lang="en-US" sz="2400" b="1" dirty="0">
                <a:latin typeface="Palatino Linotype" panose="02040502050505030304" pitchFamily="18" charset="0"/>
                <a:ea typeface="+mn-lt"/>
                <a:cs typeface="+mn-lt"/>
              </a:rPr>
              <a:t>Developer's mailing list</a:t>
            </a:r>
            <a:r>
              <a:rPr lang="en-US" sz="2400" dirty="0">
                <a:latin typeface="Palatino Linotype" panose="02040502050505030304" pitchFamily="18" charset="0"/>
                <a:ea typeface="+mn-lt"/>
                <a:cs typeface="+mn-lt"/>
              </a:rPr>
              <a:t> </a:t>
            </a:r>
            <a:endParaRPr lang="en-US" dirty="0">
              <a:latin typeface="Palatino Linotype" panose="02040502050505030304" pitchFamily="18" charset="0"/>
              <a:cs typeface="Calibri"/>
            </a:endParaRPr>
          </a:p>
          <a:p>
            <a:pPr marL="285750" indent="-285750">
              <a:buFont typeface="Arial"/>
              <a:buChar char="•"/>
            </a:pPr>
            <a:r>
              <a:rPr lang="en-US" sz="2400" b="1" dirty="0" err="1">
                <a:latin typeface="Palatino Linotype" panose="02040502050505030304" pitchFamily="18" charset="0"/>
                <a:ea typeface="+mn-lt"/>
                <a:cs typeface="+mn-lt"/>
              </a:rPr>
              <a:t>SasView</a:t>
            </a:r>
            <a:r>
              <a:rPr lang="en-US" sz="2400" b="1" dirty="0">
                <a:latin typeface="Palatino Linotype" panose="02040502050505030304" pitchFamily="18" charset="0"/>
                <a:ea typeface="+mn-lt"/>
                <a:cs typeface="+mn-lt"/>
              </a:rPr>
              <a:t> slack</a:t>
            </a:r>
          </a:p>
          <a:p>
            <a:pPr marL="285750" indent="-285750">
              <a:buFont typeface="Arial"/>
              <a:buChar char="•"/>
            </a:pPr>
            <a:r>
              <a:rPr lang="en-US" sz="2400" b="1" dirty="0">
                <a:latin typeface="Palatino Linotype" panose="02040502050505030304" pitchFamily="18" charset="0"/>
                <a:ea typeface="+mn-lt"/>
                <a:cs typeface="+mn-lt"/>
              </a:rPr>
              <a:t>Expertise sharing and helping</a:t>
            </a:r>
          </a:p>
          <a:p>
            <a:pPr marL="285750" indent="-285750">
              <a:buFont typeface="Arial"/>
              <a:buChar char="•"/>
            </a:pPr>
            <a:r>
              <a:rPr lang="en-US" sz="2400" b="1" dirty="0">
                <a:latin typeface="Palatino Linotype" panose="02040502050505030304" pitchFamily="18" charset="0"/>
                <a:cs typeface="Calibri"/>
              </a:rPr>
              <a:t>Small leadership team to facilitate</a:t>
            </a:r>
          </a:p>
        </p:txBody>
      </p:sp>
      <p:grpSp>
        <p:nvGrpSpPr>
          <p:cNvPr id="76" name="Group 75">
            <a:extLst>
              <a:ext uri="{FF2B5EF4-FFF2-40B4-BE49-F238E27FC236}">
                <a16:creationId xmlns:a16="http://schemas.microsoft.com/office/drawing/2014/main" id="{4AFF8FDA-7645-8D21-A4F1-D597BDA599CC}"/>
              </a:ext>
            </a:extLst>
          </p:cNvPr>
          <p:cNvGrpSpPr/>
          <p:nvPr/>
        </p:nvGrpSpPr>
        <p:grpSpPr>
          <a:xfrm>
            <a:off x="13917435" y="14493348"/>
            <a:ext cx="5015816" cy="1084722"/>
            <a:chOff x="816528" y="5197210"/>
            <a:chExt cx="4001549" cy="1084722"/>
          </a:xfrm>
        </p:grpSpPr>
        <p:sp>
          <p:nvSpPr>
            <p:cNvPr id="77" name="Rectangle: Rounded Corners 76">
              <a:extLst>
                <a:ext uri="{FF2B5EF4-FFF2-40B4-BE49-F238E27FC236}">
                  <a16:creationId xmlns:a16="http://schemas.microsoft.com/office/drawing/2014/main" id="{7673FD09-EE65-02A3-9ED6-D9E14E5DCDF5}"/>
                </a:ext>
              </a:extLst>
            </p:cNvPr>
            <p:cNvSpPr/>
            <p:nvPr/>
          </p:nvSpPr>
          <p:spPr>
            <a:xfrm>
              <a:off x="863072" y="5197210"/>
              <a:ext cx="3895085" cy="1084722"/>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latin typeface="Verdana" panose="020B0604030504040204" pitchFamily="34" charset="0"/>
                <a:ea typeface="Verdana" panose="020B0604030504040204" pitchFamily="34" charset="0"/>
                <a:cs typeface="Calibri"/>
              </a:endParaRPr>
            </a:p>
          </p:txBody>
        </p:sp>
        <p:sp>
          <p:nvSpPr>
            <p:cNvPr id="78" name="TextBox 77">
              <a:extLst>
                <a:ext uri="{FF2B5EF4-FFF2-40B4-BE49-F238E27FC236}">
                  <a16:creationId xmlns:a16="http://schemas.microsoft.com/office/drawing/2014/main" id="{907940BC-823E-D233-90BA-41E3486BEBB7}"/>
                </a:ext>
              </a:extLst>
            </p:cNvPr>
            <p:cNvSpPr txBox="1"/>
            <p:nvPr/>
          </p:nvSpPr>
          <p:spPr>
            <a:xfrm>
              <a:off x="816528" y="5297648"/>
              <a:ext cx="400154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latin typeface="Verdana" panose="020B0604030504040204" pitchFamily="34" charset="0"/>
                  <a:ea typeface="Verdana" panose="020B0604030504040204" pitchFamily="34" charset="0"/>
                  <a:cs typeface="Arial"/>
                </a:rPr>
                <a:t>Collaboration also builds</a:t>
              </a:r>
            </a:p>
            <a:p>
              <a:pPr algn="ctr"/>
              <a:r>
                <a:rPr lang="en-US" sz="2400" b="1" dirty="0">
                  <a:latin typeface="Verdana" panose="020B0604030504040204" pitchFamily="34" charset="0"/>
                  <a:ea typeface="Verdana" panose="020B0604030504040204" pitchFamily="34" charset="0"/>
                  <a:cs typeface="Arial"/>
                </a:rPr>
                <a:t>Community</a:t>
              </a:r>
            </a:p>
          </p:txBody>
        </p:sp>
      </p:grpSp>
      <p:pic>
        <p:nvPicPr>
          <p:cNvPr id="81" name="Google Shape;469;p58">
            <a:extLst>
              <a:ext uri="{FF2B5EF4-FFF2-40B4-BE49-F238E27FC236}">
                <a16:creationId xmlns:a16="http://schemas.microsoft.com/office/drawing/2014/main" id="{DE4DAD4F-1FA8-E2F7-5829-856100437C8B}"/>
              </a:ext>
            </a:extLst>
          </p:cNvPr>
          <p:cNvPicPr>
            <a:picLocks noChangeAspect="1"/>
          </p:cNvPicPr>
          <p:nvPr/>
        </p:nvPicPr>
        <p:blipFill>
          <a:blip r:embed="rId7">
            <a:alphaModFix/>
          </a:blip>
          <a:stretch>
            <a:fillRect/>
          </a:stretch>
        </p:blipFill>
        <p:spPr>
          <a:xfrm>
            <a:off x="18359915" y="18555912"/>
            <a:ext cx="3657582" cy="2743200"/>
          </a:xfrm>
          <a:prstGeom prst="rect">
            <a:avLst/>
          </a:prstGeom>
          <a:noFill/>
          <a:ln>
            <a:noFill/>
          </a:ln>
        </p:spPr>
      </p:pic>
      <p:pic>
        <p:nvPicPr>
          <p:cNvPr id="82" name="Picture 2" descr="Graphical user interface, text, application&#10;&#10;Description automatically generated">
            <a:extLst>
              <a:ext uri="{FF2B5EF4-FFF2-40B4-BE49-F238E27FC236}">
                <a16:creationId xmlns:a16="http://schemas.microsoft.com/office/drawing/2014/main" id="{D7C64901-5C12-C390-90B1-B054235B4498}"/>
              </a:ext>
            </a:extLst>
          </p:cNvPr>
          <p:cNvPicPr>
            <a:picLocks noChangeAspect="1"/>
          </p:cNvPicPr>
          <p:nvPr/>
        </p:nvPicPr>
        <p:blipFill>
          <a:blip r:embed="rId8"/>
          <a:stretch>
            <a:fillRect/>
          </a:stretch>
        </p:blipFill>
        <p:spPr>
          <a:xfrm>
            <a:off x="18590425" y="15827494"/>
            <a:ext cx="3288956" cy="2397194"/>
          </a:xfrm>
          <a:prstGeom prst="rect">
            <a:avLst/>
          </a:prstGeom>
        </p:spPr>
      </p:pic>
      <p:cxnSp>
        <p:nvCxnSpPr>
          <p:cNvPr id="83" name="Straight Connector 82">
            <a:extLst>
              <a:ext uri="{FF2B5EF4-FFF2-40B4-BE49-F238E27FC236}">
                <a16:creationId xmlns:a16="http://schemas.microsoft.com/office/drawing/2014/main" id="{AC86383C-3017-E17B-69AC-FD8562FFE54C}"/>
              </a:ext>
            </a:extLst>
          </p:cNvPr>
          <p:cNvCxnSpPr>
            <a:cxnSpLocks/>
          </p:cNvCxnSpPr>
          <p:nvPr/>
        </p:nvCxnSpPr>
        <p:spPr>
          <a:xfrm flipV="1">
            <a:off x="22212697" y="14961709"/>
            <a:ext cx="0" cy="5929655"/>
          </a:xfrm>
          <a:prstGeom prst="line">
            <a:avLst/>
          </a:prstGeom>
          <a:ln w="63500" cmpd="tri"/>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42A0D13C-678C-57B8-13F8-BE99FACFB96E}"/>
              </a:ext>
            </a:extLst>
          </p:cNvPr>
          <p:cNvPicPr>
            <a:picLocks/>
          </p:cNvPicPr>
          <p:nvPr/>
        </p:nvPicPr>
        <p:blipFill>
          <a:blip r:embed="rId9"/>
          <a:stretch>
            <a:fillRect/>
          </a:stretch>
        </p:blipFill>
        <p:spPr>
          <a:xfrm>
            <a:off x="25407434" y="9854770"/>
            <a:ext cx="3064830" cy="2405005"/>
          </a:xfrm>
          <a:prstGeom prst="rect">
            <a:avLst/>
          </a:prstGeom>
        </p:spPr>
      </p:pic>
      <p:sp>
        <p:nvSpPr>
          <p:cNvPr id="85" name="Google Shape;315;p43">
            <a:extLst>
              <a:ext uri="{FF2B5EF4-FFF2-40B4-BE49-F238E27FC236}">
                <a16:creationId xmlns:a16="http://schemas.microsoft.com/office/drawing/2014/main" id="{9D4AB841-D81D-FE4F-8887-A384BFA8AB05}"/>
              </a:ext>
            </a:extLst>
          </p:cNvPr>
          <p:cNvSpPr/>
          <p:nvPr/>
        </p:nvSpPr>
        <p:spPr>
          <a:xfrm>
            <a:off x="22313900" y="14543757"/>
            <a:ext cx="7484007" cy="5104515"/>
          </a:xfrm>
          <a:prstGeom prst="rect">
            <a:avLst/>
          </a:prstGeom>
          <a:noFill/>
          <a:ln>
            <a:noFill/>
          </a:ln>
        </p:spPr>
        <p:txBody>
          <a:bodyPr spcFirstLastPara="1" wrap="square" lIns="32751" tIns="32751" rIns="32751" bIns="32751" anchor="ctr" anchorCtr="0">
            <a:noAutofit/>
          </a:bodyPr>
          <a:lstStyle/>
          <a:p>
            <a:pPr algn="ctr"/>
            <a:r>
              <a:rPr lang="en" sz="2400" i="1" dirty="0">
                <a:solidFill>
                  <a:srgbClr val="0070C0"/>
                </a:solidFill>
                <a:latin typeface="Palatino Linotype" panose="02040502050505030304" pitchFamily="18" charset="0"/>
                <a:cs typeface="Calibri"/>
              </a:rPr>
              <a:t>No MOU ... all are invited and welcome</a:t>
            </a:r>
          </a:p>
          <a:p>
            <a:pPr algn="ctr"/>
            <a:endParaRPr lang="en" sz="2400" i="1" dirty="0">
              <a:latin typeface="Palatino Linotype" panose="02040502050505030304" pitchFamily="18" charset="0"/>
            </a:endParaRPr>
          </a:p>
          <a:p>
            <a:pPr algn="ctr"/>
            <a:r>
              <a:rPr lang="en" sz="2400" i="1" dirty="0">
                <a:solidFill>
                  <a:srgbClr val="C00000"/>
                </a:solidFill>
                <a:latin typeface="Palatino Linotype" panose="02040502050505030304" pitchFamily="18" charset="0"/>
                <a:cs typeface="Calibri"/>
              </a:rPr>
              <a:t>Two Basic "Rules"</a:t>
            </a:r>
          </a:p>
          <a:p>
            <a:pPr algn="ctr"/>
            <a:r>
              <a:rPr lang="en" sz="2400" i="1" dirty="0">
                <a:solidFill>
                  <a:srgbClr val="0070C0"/>
                </a:solidFill>
                <a:latin typeface="Palatino Linotype" panose="02040502050505030304" pitchFamily="18" charset="0"/>
              </a:rPr>
              <a:t>She who pays the piper chooses the tune</a:t>
            </a:r>
            <a:endParaRPr sz="2400" i="1" dirty="0">
              <a:solidFill>
                <a:srgbClr val="0070C0"/>
              </a:solidFill>
              <a:latin typeface="Palatino Linotype" panose="02040502050505030304" pitchFamily="18" charset="0"/>
              <a:cs typeface="Calibri"/>
            </a:endParaRPr>
          </a:p>
          <a:p>
            <a:pPr algn="ctr"/>
            <a:r>
              <a:rPr lang="en" sz="2400" dirty="0">
                <a:latin typeface="Palatino Linotype" panose="02040502050505030304" pitchFamily="18" charset="0"/>
              </a:rPr>
              <a:t>Those who bring the resources (time and effort, or funds to buy time and effort) choose what to work on.</a:t>
            </a:r>
            <a:endParaRPr sz="2400" dirty="0">
              <a:latin typeface="Palatino Linotype" panose="02040502050505030304" pitchFamily="18" charset="0"/>
              <a:cs typeface="Calibri"/>
            </a:endParaRPr>
          </a:p>
          <a:p>
            <a:pPr marL="456565" algn="ctr"/>
            <a:r>
              <a:rPr lang="en-US" sz="2400" i="1" dirty="0">
                <a:solidFill>
                  <a:srgbClr val="C00000"/>
                </a:solidFill>
                <a:latin typeface="Palatino Linotype" panose="02040502050505030304" pitchFamily="18" charset="0"/>
                <a:cs typeface="Calibri" panose="020F0502020204030204"/>
              </a:rPr>
              <a:t>And ...</a:t>
            </a:r>
            <a:endParaRPr sz="2400" i="1" dirty="0">
              <a:solidFill>
                <a:srgbClr val="C00000"/>
              </a:solidFill>
              <a:latin typeface="Palatino Linotype" panose="02040502050505030304" pitchFamily="18" charset="0"/>
              <a:cs typeface="Calibri" panose="020F0502020204030204"/>
            </a:endParaRPr>
          </a:p>
          <a:p>
            <a:pPr algn="ctr"/>
            <a:r>
              <a:rPr lang="en" sz="2400" i="1" dirty="0">
                <a:solidFill>
                  <a:srgbClr val="0070C0"/>
                </a:solidFill>
                <a:latin typeface="Palatino Linotype" panose="02040502050505030304" pitchFamily="18" charset="0"/>
              </a:rPr>
              <a:t>You cannot break existing experiences ...</a:t>
            </a:r>
            <a:endParaRPr sz="2400" i="1" dirty="0">
              <a:solidFill>
                <a:srgbClr val="0070C0"/>
              </a:solidFill>
              <a:latin typeface="Palatino Linotype" panose="02040502050505030304" pitchFamily="18" charset="0"/>
              <a:cs typeface="Calibri"/>
            </a:endParaRPr>
          </a:p>
          <a:p>
            <a:pPr marL="285750" indent="-285750" algn="ctr">
              <a:buFont typeface="Arial" panose="020B0604020202020204" pitchFamily="34" charset="0"/>
              <a:buChar char="•"/>
            </a:pPr>
            <a:r>
              <a:rPr lang="en-US" sz="2400" dirty="0">
                <a:latin typeface="Palatino Linotype" panose="02040502050505030304" pitchFamily="18" charset="0"/>
              </a:rPr>
              <a:t>N</a:t>
            </a:r>
            <a:r>
              <a:rPr lang="en" sz="2400" dirty="0">
                <a:latin typeface="Palatino Linotype" panose="02040502050505030304" pitchFamily="18" charset="0"/>
              </a:rPr>
              <a:t>ew dependencies vs long term maintenance (sustainability)</a:t>
            </a:r>
          </a:p>
          <a:p>
            <a:pPr marL="285750" indent="-285750" algn="ctr">
              <a:buFont typeface="Arial" panose="020B0604020202020204" pitchFamily="34" charset="0"/>
              <a:buChar char="•"/>
            </a:pPr>
            <a:r>
              <a:rPr lang="en" sz="2400" dirty="0">
                <a:latin typeface="Palatino Linotype" panose="02040502050505030304" pitchFamily="18" charset="0"/>
              </a:rPr>
              <a:t>Code quality vs long term sustainability</a:t>
            </a:r>
          </a:p>
          <a:p>
            <a:pPr marL="285750" indent="-285750" algn="ctr">
              <a:buFont typeface="Arial" panose="020B0604020202020204" pitchFamily="34" charset="0"/>
              <a:buChar char="•"/>
            </a:pPr>
            <a:r>
              <a:rPr lang="en" sz="2400" dirty="0">
                <a:latin typeface="Palatino Linotype" panose="02040502050505030304" pitchFamily="18" charset="0"/>
              </a:rPr>
              <a:t>Changing/degrading the current user experience for the existing user base</a:t>
            </a:r>
            <a:endParaRPr lang="en" sz="2400" dirty="0">
              <a:latin typeface="Palatino Linotype" panose="02040502050505030304" pitchFamily="18" charset="0"/>
              <a:cs typeface="Calibri"/>
            </a:endParaRPr>
          </a:p>
        </p:txBody>
      </p:sp>
      <p:sp>
        <p:nvSpPr>
          <p:cNvPr id="86" name="Google Shape;328;p44">
            <a:extLst>
              <a:ext uri="{FF2B5EF4-FFF2-40B4-BE49-F238E27FC236}">
                <a16:creationId xmlns:a16="http://schemas.microsoft.com/office/drawing/2014/main" id="{FEB271B3-78DA-B314-F4EC-EB20D049C54D}"/>
              </a:ext>
            </a:extLst>
          </p:cNvPr>
          <p:cNvSpPr/>
          <p:nvPr/>
        </p:nvSpPr>
        <p:spPr>
          <a:xfrm>
            <a:off x="22270604" y="13665983"/>
            <a:ext cx="6963643" cy="938100"/>
          </a:xfrm>
          <a:prstGeom prst="rect">
            <a:avLst/>
          </a:prstGeom>
          <a:noFill/>
          <a:ln>
            <a:noFill/>
          </a:ln>
        </p:spPr>
        <p:txBody>
          <a:bodyPr spcFirstLastPara="1" wrap="square" lIns="32751" tIns="32751" rIns="32751" bIns="32751" anchor="ctr" anchorCtr="0">
            <a:noAutofit/>
          </a:bodyPr>
          <a:lstStyle/>
          <a:p>
            <a:pPr algn="ctr">
              <a:buSzPts val="1800"/>
            </a:pPr>
            <a:r>
              <a:rPr lang="en" sz="2400" i="1" dirty="0">
                <a:latin typeface="Palatino Linotype" panose="02040502050505030304" pitchFamily="18" charset="0"/>
              </a:rPr>
              <a:t>Ask not what the community is going to do for you, </a:t>
            </a:r>
            <a:endParaRPr lang="en-US" sz="2400" i="1" dirty="0">
              <a:latin typeface="Palatino Linotype" panose="02040502050505030304" pitchFamily="18" charset="0"/>
              <a:cs typeface="Calibri"/>
            </a:endParaRPr>
          </a:p>
          <a:p>
            <a:pPr algn="ctr">
              <a:buSzPts val="1800"/>
            </a:pPr>
            <a:r>
              <a:rPr lang="en" sz="2400" i="1" dirty="0">
                <a:latin typeface="Palatino Linotype" panose="02040502050505030304" pitchFamily="18" charset="0"/>
              </a:rPr>
              <a:t>ask what you can do for the community</a:t>
            </a:r>
            <a:endParaRPr sz="2400" i="1" dirty="0">
              <a:latin typeface="Palatino Linotype" panose="02040502050505030304" pitchFamily="18" charset="0"/>
              <a:cs typeface="Calibri"/>
            </a:endParaRPr>
          </a:p>
        </p:txBody>
      </p:sp>
      <p:pic>
        <p:nvPicPr>
          <p:cNvPr id="87" name="Google Shape;280;p40">
            <a:extLst>
              <a:ext uri="{FF2B5EF4-FFF2-40B4-BE49-F238E27FC236}">
                <a16:creationId xmlns:a16="http://schemas.microsoft.com/office/drawing/2014/main" id="{8BB6C599-D553-6872-DBA8-27EFFD8ECE0A}"/>
              </a:ext>
            </a:extLst>
          </p:cNvPr>
          <p:cNvPicPr preferRelativeResize="0"/>
          <p:nvPr/>
        </p:nvPicPr>
        <p:blipFill rotWithShape="1">
          <a:blip r:embed="rId10">
            <a:alphaModFix/>
          </a:blip>
          <a:srcRect b="22142"/>
          <a:stretch/>
        </p:blipFill>
        <p:spPr>
          <a:xfrm>
            <a:off x="22671178" y="19857766"/>
            <a:ext cx="3566399" cy="1546335"/>
          </a:xfrm>
          <a:prstGeom prst="rect">
            <a:avLst/>
          </a:prstGeom>
          <a:noFill/>
          <a:ln>
            <a:noFill/>
          </a:ln>
        </p:spPr>
      </p:pic>
      <p:sp>
        <p:nvSpPr>
          <p:cNvPr id="88" name="Google Shape;460;p57">
            <a:extLst>
              <a:ext uri="{FF2B5EF4-FFF2-40B4-BE49-F238E27FC236}">
                <a16:creationId xmlns:a16="http://schemas.microsoft.com/office/drawing/2014/main" id="{6FC8A91A-766C-B16E-5C52-747A2E5636AB}"/>
              </a:ext>
            </a:extLst>
          </p:cNvPr>
          <p:cNvSpPr txBox="1"/>
          <p:nvPr/>
        </p:nvSpPr>
        <p:spPr>
          <a:xfrm>
            <a:off x="26275677" y="20526158"/>
            <a:ext cx="3219448" cy="596354"/>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r>
              <a:rPr lang="en" sz="1600" i="1" dirty="0">
                <a:latin typeface="Palatino Linotype" panose="02040502050505030304" pitchFamily="18" charset="0"/>
                <a:ea typeface="Tahoma"/>
                <a:cs typeface="Tahoma"/>
                <a:sym typeface="Tahoma"/>
              </a:rPr>
              <a:t>Original put together by an ISIS Summer Student Lewis O’Driscoll</a:t>
            </a:r>
            <a:endParaRPr sz="1600" i="1" dirty="0">
              <a:latin typeface="Palatino Linotype" panose="02040502050505030304" pitchFamily="18" charset="0"/>
              <a:ea typeface="Tahoma"/>
              <a:cs typeface="Tahoma"/>
              <a:sym typeface="Tahoma"/>
            </a:endParaRPr>
          </a:p>
        </p:txBody>
      </p:sp>
      <p:sp>
        <p:nvSpPr>
          <p:cNvPr id="89" name="TextBox 88">
            <a:extLst>
              <a:ext uri="{FF2B5EF4-FFF2-40B4-BE49-F238E27FC236}">
                <a16:creationId xmlns:a16="http://schemas.microsoft.com/office/drawing/2014/main" id="{BE54EA32-47EF-DCDE-0631-7DB89E0D15B1}"/>
              </a:ext>
            </a:extLst>
          </p:cNvPr>
          <p:cNvSpPr txBox="1"/>
          <p:nvPr/>
        </p:nvSpPr>
        <p:spPr>
          <a:xfrm>
            <a:off x="26289043" y="19718661"/>
            <a:ext cx="3326423" cy="369332"/>
          </a:xfrm>
          <a:prstGeom prst="rect">
            <a:avLst/>
          </a:prstGeom>
          <a:noFill/>
        </p:spPr>
        <p:txBody>
          <a:bodyPr wrap="none" rtlCol="0">
            <a:spAutoFit/>
          </a:bodyPr>
          <a:lstStyle/>
          <a:p>
            <a:r>
              <a:rPr lang="en-GB" u="sng" dirty="0">
                <a:solidFill>
                  <a:schemeClr val="hlink"/>
                </a:solidFill>
                <a:latin typeface="Palatino Linotype" panose="02040502050505030304" pitchFamily="18" charset="0"/>
              </a:rPr>
              <a:t>http://marketplace.sasview.org</a:t>
            </a:r>
            <a:endParaRPr lang="en-GB" sz="1100" dirty="0">
              <a:latin typeface="Palatino Linotype" panose="02040502050505030304" pitchFamily="18" charset="0"/>
            </a:endParaRPr>
          </a:p>
        </p:txBody>
      </p:sp>
      <p:sp>
        <p:nvSpPr>
          <p:cNvPr id="99" name="Shape 158">
            <a:extLst>
              <a:ext uri="{FF2B5EF4-FFF2-40B4-BE49-F238E27FC236}">
                <a16:creationId xmlns:a16="http://schemas.microsoft.com/office/drawing/2014/main" id="{B782FB41-2928-8D9A-D175-53605F1E5005}"/>
              </a:ext>
            </a:extLst>
          </p:cNvPr>
          <p:cNvSpPr/>
          <p:nvPr/>
        </p:nvSpPr>
        <p:spPr>
          <a:xfrm>
            <a:off x="8087210" y="11914171"/>
            <a:ext cx="5909504" cy="461663"/>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nchor="t">
            <a:spAutoFit/>
          </a:bodyPr>
          <a:lstStyle/>
          <a:p>
            <a:pPr defTabSz="609534">
              <a:defRPr sz="3400">
                <a:latin typeface="Arial"/>
                <a:ea typeface="Arial"/>
                <a:cs typeface="Arial"/>
                <a:sym typeface="Arial"/>
              </a:defRPr>
            </a:pPr>
            <a:endParaRPr sz="2400" dirty="0">
              <a:latin typeface="Palatino Linotype" panose="02040502050505030304" pitchFamily="18" charset="0"/>
            </a:endParaRPr>
          </a:p>
        </p:txBody>
      </p:sp>
      <p:sp>
        <p:nvSpPr>
          <p:cNvPr id="100" name="Google Shape;332;p44">
            <a:extLst>
              <a:ext uri="{FF2B5EF4-FFF2-40B4-BE49-F238E27FC236}">
                <a16:creationId xmlns:a16="http://schemas.microsoft.com/office/drawing/2014/main" id="{762E08F0-F181-E336-EB4B-4B1F3BCFB8A6}"/>
              </a:ext>
            </a:extLst>
          </p:cNvPr>
          <p:cNvSpPr/>
          <p:nvPr/>
        </p:nvSpPr>
        <p:spPr>
          <a:xfrm>
            <a:off x="1443877" y="15684333"/>
            <a:ext cx="3072159" cy="353862"/>
          </a:xfrm>
          <a:prstGeom prst="rect">
            <a:avLst/>
          </a:prstGeom>
          <a:noFill/>
          <a:ln>
            <a:noFill/>
          </a:ln>
        </p:spPr>
        <p:txBody>
          <a:bodyPr spcFirstLastPara="1" wrap="square" lIns="32751" tIns="32751" rIns="32751" bIns="32751" anchor="ctr" anchorCtr="0">
            <a:noAutofit/>
          </a:bodyPr>
          <a:lstStyle/>
          <a:p>
            <a:pPr lvl="1" indent="152396" algn="ctr">
              <a:buSzPts val="1500"/>
            </a:pPr>
            <a:r>
              <a:rPr lang="en" sz="1500" u="sng" dirty="0">
                <a:solidFill>
                  <a:schemeClr val="hlink"/>
                </a:solidFill>
                <a:hlinkClick r:id="rId11"/>
              </a:rPr>
              <a:t>http://github.com/SasView</a:t>
            </a:r>
            <a:endParaRPr sz="900" dirty="0"/>
          </a:p>
        </p:txBody>
      </p:sp>
      <p:sp>
        <p:nvSpPr>
          <p:cNvPr id="101" name="Rectangle: Rounded Corners 100">
            <a:extLst>
              <a:ext uri="{FF2B5EF4-FFF2-40B4-BE49-F238E27FC236}">
                <a16:creationId xmlns:a16="http://schemas.microsoft.com/office/drawing/2014/main" id="{240EAA94-699A-BF0B-F820-7F4C7EF607C2}"/>
              </a:ext>
            </a:extLst>
          </p:cNvPr>
          <p:cNvSpPr/>
          <p:nvPr/>
        </p:nvSpPr>
        <p:spPr>
          <a:xfrm>
            <a:off x="364384" y="21834127"/>
            <a:ext cx="21847338" cy="20602191"/>
          </a:xfrm>
          <a:prstGeom prst="round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Palatino Linotype" panose="02040502050505030304" pitchFamily="18" charset="0"/>
              </a:rPr>
              <a:t>Today’s analysis is beyond the skill set of most users</a:t>
            </a:r>
            <a:endParaRPr lang="en-US" dirty="0"/>
          </a:p>
        </p:txBody>
      </p:sp>
      <p:sp>
        <p:nvSpPr>
          <p:cNvPr id="102" name="Rectangle: Rounded Corners 101">
            <a:extLst>
              <a:ext uri="{FF2B5EF4-FFF2-40B4-BE49-F238E27FC236}">
                <a16:creationId xmlns:a16="http://schemas.microsoft.com/office/drawing/2014/main" id="{A108E9FE-CD76-D3A4-3399-3F5AD59CE296}"/>
              </a:ext>
            </a:extLst>
          </p:cNvPr>
          <p:cNvSpPr/>
          <p:nvPr/>
        </p:nvSpPr>
        <p:spPr>
          <a:xfrm>
            <a:off x="22670203" y="21841514"/>
            <a:ext cx="7192006" cy="10331820"/>
          </a:xfrm>
          <a:prstGeom prst="round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Palatino Linotype" panose="02040502050505030304" pitchFamily="18" charset="0"/>
              </a:rPr>
              <a:t>Today’s analysis is beyond the skill set of most users</a:t>
            </a:r>
            <a:endParaRPr lang="en-US" dirty="0"/>
          </a:p>
        </p:txBody>
      </p:sp>
      <p:sp>
        <p:nvSpPr>
          <p:cNvPr id="103" name="Google Shape;266;p40">
            <a:extLst>
              <a:ext uri="{FF2B5EF4-FFF2-40B4-BE49-F238E27FC236}">
                <a16:creationId xmlns:a16="http://schemas.microsoft.com/office/drawing/2014/main" id="{6134936E-BF3C-7174-B1CC-83FA84452EEE}"/>
              </a:ext>
            </a:extLst>
          </p:cNvPr>
          <p:cNvSpPr/>
          <p:nvPr/>
        </p:nvSpPr>
        <p:spPr>
          <a:xfrm>
            <a:off x="9743831" y="21775565"/>
            <a:ext cx="6382354" cy="867597"/>
          </a:xfrm>
          <a:prstGeom prst="rect">
            <a:avLst/>
          </a:prstGeom>
          <a:noFill/>
          <a:ln>
            <a:noFill/>
          </a:ln>
        </p:spPr>
        <p:txBody>
          <a:bodyPr spcFirstLastPara="1" wrap="square" lIns="43667" tIns="43667" rIns="43667" bIns="43667" anchor="ctr" anchorCtr="0">
            <a:noAutofit/>
          </a:bodyPr>
          <a:lstStyle/>
          <a:p>
            <a:pPr algn="ctr">
              <a:buSzPts val="2300"/>
            </a:pPr>
            <a:r>
              <a:rPr lang="en" sz="4000" b="1" dirty="0">
                <a:solidFill>
                  <a:srgbClr val="0070C0"/>
                </a:solidFill>
                <a:latin typeface="Verdana" panose="020B0604030504040204" pitchFamily="34" charset="0"/>
                <a:ea typeface="Verdana" panose="020B0604030504040204" pitchFamily="34" charset="0"/>
              </a:rPr>
              <a:t>The SaView Package</a:t>
            </a:r>
            <a:endParaRPr sz="4000" dirty="0">
              <a:solidFill>
                <a:srgbClr val="0070C0"/>
              </a:solidFill>
              <a:latin typeface="Verdana" panose="020B0604030504040204" pitchFamily="34" charset="0"/>
              <a:ea typeface="Verdana" panose="020B0604030504040204" pitchFamily="34" charset="0"/>
            </a:endParaRPr>
          </a:p>
        </p:txBody>
      </p:sp>
      <p:pic>
        <p:nvPicPr>
          <p:cNvPr id="53" name="Picture 52" descr="Chart, histogram&#10;&#10;AI-generated content may be incorrect.">
            <a:extLst>
              <a:ext uri="{FF2B5EF4-FFF2-40B4-BE49-F238E27FC236}">
                <a16:creationId xmlns:a16="http://schemas.microsoft.com/office/drawing/2014/main" id="{0D911520-5A4A-36F9-7E6E-BE98002D98C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38154" y="38715111"/>
            <a:ext cx="5238095" cy="2885714"/>
          </a:xfrm>
          <a:prstGeom prst="rect">
            <a:avLst/>
          </a:prstGeom>
        </p:spPr>
      </p:pic>
      <p:pic>
        <p:nvPicPr>
          <p:cNvPr id="5" name="Picture 4" descr="Graphical user interface, text, application&#10;&#10;AI-generated content may be incorrect.">
            <a:extLst>
              <a:ext uri="{FF2B5EF4-FFF2-40B4-BE49-F238E27FC236}">
                <a16:creationId xmlns:a16="http://schemas.microsoft.com/office/drawing/2014/main" id="{70525191-6A4A-C5A3-BD06-6645F96E9DE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5569" y="33925487"/>
            <a:ext cx="5867400" cy="1104900"/>
          </a:xfrm>
          <a:prstGeom prst="rect">
            <a:avLst/>
          </a:prstGeom>
        </p:spPr>
      </p:pic>
      <p:pic>
        <p:nvPicPr>
          <p:cNvPr id="55" name="Picture 54" descr="Chart, line chart&#10;&#10;AI-generated content may be incorrect.">
            <a:extLst>
              <a:ext uri="{FF2B5EF4-FFF2-40B4-BE49-F238E27FC236}">
                <a16:creationId xmlns:a16="http://schemas.microsoft.com/office/drawing/2014/main" id="{37FE1E8A-26B0-E7FE-8B84-61573249C40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54677" y="35986247"/>
            <a:ext cx="5238095" cy="2742857"/>
          </a:xfrm>
          <a:prstGeom prst="rect">
            <a:avLst/>
          </a:prstGeom>
        </p:spPr>
      </p:pic>
      <p:pic>
        <p:nvPicPr>
          <p:cNvPr id="90" name="Picture 89" descr="Chart&#10;&#10;AI-generated content may be incorrect.">
            <a:extLst>
              <a:ext uri="{FF2B5EF4-FFF2-40B4-BE49-F238E27FC236}">
                <a16:creationId xmlns:a16="http://schemas.microsoft.com/office/drawing/2014/main" id="{EAA69F0B-C5CA-9C10-A0E9-EA0C3546C5A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755683" y="33805259"/>
            <a:ext cx="2857899" cy="2543530"/>
          </a:xfrm>
          <a:prstGeom prst="rect">
            <a:avLst/>
          </a:prstGeom>
        </p:spPr>
      </p:pic>
      <p:pic>
        <p:nvPicPr>
          <p:cNvPr id="104" name="Picture 103" descr="Chart, line chart&#10;&#10;AI-generated content may be incorrect.">
            <a:extLst>
              <a:ext uri="{FF2B5EF4-FFF2-40B4-BE49-F238E27FC236}">
                <a16:creationId xmlns:a16="http://schemas.microsoft.com/office/drawing/2014/main" id="{74E17D6D-D3FB-743B-87F1-FDFEE81E77A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119061" y="33738091"/>
            <a:ext cx="2857899" cy="2543530"/>
          </a:xfrm>
          <a:prstGeom prst="rect">
            <a:avLst/>
          </a:prstGeom>
        </p:spPr>
      </p:pic>
      <p:pic>
        <p:nvPicPr>
          <p:cNvPr id="106" name="Picture 105" descr="Graphical user interface, application&#10;&#10;AI-generated content may be incorrect.">
            <a:extLst>
              <a:ext uri="{FF2B5EF4-FFF2-40B4-BE49-F238E27FC236}">
                <a16:creationId xmlns:a16="http://schemas.microsoft.com/office/drawing/2014/main" id="{5217585C-BAD1-A21D-1914-C5E6D76BD22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864149" y="37560302"/>
            <a:ext cx="5714286" cy="4552381"/>
          </a:xfrm>
          <a:prstGeom prst="rect">
            <a:avLst/>
          </a:prstGeom>
        </p:spPr>
      </p:pic>
      <p:pic>
        <p:nvPicPr>
          <p:cNvPr id="108" name="Picture 107" descr="A picture containing chart&#10;&#10;AI-generated content may be incorrect.">
            <a:extLst>
              <a:ext uri="{FF2B5EF4-FFF2-40B4-BE49-F238E27FC236}">
                <a16:creationId xmlns:a16="http://schemas.microsoft.com/office/drawing/2014/main" id="{C900E832-A5B5-AB42-BB88-51C17B506DF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433235" y="34504856"/>
            <a:ext cx="5146563" cy="7188032"/>
          </a:xfrm>
          <a:prstGeom prst="rect">
            <a:avLst/>
          </a:prstGeom>
        </p:spPr>
      </p:pic>
      <p:sp>
        <p:nvSpPr>
          <p:cNvPr id="110" name="TextBox 109">
            <a:extLst>
              <a:ext uri="{FF2B5EF4-FFF2-40B4-BE49-F238E27FC236}">
                <a16:creationId xmlns:a16="http://schemas.microsoft.com/office/drawing/2014/main" id="{8DCC5F0F-FC50-0F0F-231C-39E9640B6644}"/>
              </a:ext>
            </a:extLst>
          </p:cNvPr>
          <p:cNvSpPr txBox="1"/>
          <p:nvPr/>
        </p:nvSpPr>
        <p:spPr>
          <a:xfrm>
            <a:off x="2422663" y="35154182"/>
            <a:ext cx="3803661" cy="830997"/>
          </a:xfrm>
          <a:prstGeom prst="rect">
            <a:avLst/>
          </a:prstGeom>
          <a:noFill/>
        </p:spPr>
        <p:txBody>
          <a:bodyPr wrap="square" rtlCol="0">
            <a:spAutoFit/>
          </a:bodyPr>
          <a:lstStyle/>
          <a:p>
            <a:r>
              <a:rPr lang="en-US" sz="2400" dirty="0">
                <a:latin typeface="Palatino Linotype" panose="02040502050505030304" pitchFamily="18" charset="0"/>
              </a:rPr>
              <a:t>Size Distribution Analysis</a:t>
            </a:r>
          </a:p>
          <a:p>
            <a:r>
              <a:rPr lang="en-US" sz="2400" dirty="0">
                <a:solidFill>
                  <a:schemeClr val="accent4"/>
                </a:solidFill>
                <a:latin typeface="Palatino Linotype" panose="02040502050505030304" pitchFamily="18" charset="0"/>
              </a:rPr>
              <a:t>(ORNL, Princeton, NIST)</a:t>
            </a:r>
          </a:p>
        </p:txBody>
      </p:sp>
      <p:sp>
        <p:nvSpPr>
          <p:cNvPr id="111" name="TextBox 110">
            <a:extLst>
              <a:ext uri="{FF2B5EF4-FFF2-40B4-BE49-F238E27FC236}">
                <a16:creationId xmlns:a16="http://schemas.microsoft.com/office/drawing/2014/main" id="{047C791F-91FA-5202-F28B-FE0213DA882E}"/>
              </a:ext>
            </a:extLst>
          </p:cNvPr>
          <p:cNvSpPr txBox="1"/>
          <p:nvPr/>
        </p:nvSpPr>
        <p:spPr>
          <a:xfrm>
            <a:off x="855461" y="32649254"/>
            <a:ext cx="4814181" cy="1200329"/>
          </a:xfrm>
          <a:prstGeom prst="rect">
            <a:avLst/>
          </a:prstGeom>
          <a:noFill/>
        </p:spPr>
        <p:txBody>
          <a:bodyPr wrap="square" rtlCol="0">
            <a:spAutoFit/>
          </a:bodyPr>
          <a:lstStyle/>
          <a:p>
            <a:r>
              <a:rPr lang="en-US" sz="2400" dirty="0">
                <a:latin typeface="Palatino Linotype" panose="02040502050505030304" pitchFamily="18" charset="0"/>
              </a:rPr>
              <a:t>P(R) inversion is now tabbed, ready for batch runs</a:t>
            </a:r>
          </a:p>
          <a:p>
            <a:r>
              <a:rPr lang="en-US" sz="2400" dirty="0">
                <a:solidFill>
                  <a:schemeClr val="accent4"/>
                </a:solidFill>
                <a:latin typeface="Palatino Linotype" panose="02040502050505030304" pitchFamily="18" charset="0"/>
              </a:rPr>
              <a:t>(ISIS)</a:t>
            </a:r>
          </a:p>
        </p:txBody>
      </p:sp>
      <p:sp>
        <p:nvSpPr>
          <p:cNvPr id="112" name="TextBox 111">
            <a:extLst>
              <a:ext uri="{FF2B5EF4-FFF2-40B4-BE49-F238E27FC236}">
                <a16:creationId xmlns:a16="http://schemas.microsoft.com/office/drawing/2014/main" id="{EC06650E-22EA-37BC-69E4-DA3AAC5190CB}"/>
              </a:ext>
            </a:extLst>
          </p:cNvPr>
          <p:cNvSpPr txBox="1"/>
          <p:nvPr/>
        </p:nvSpPr>
        <p:spPr>
          <a:xfrm>
            <a:off x="7431385" y="33364566"/>
            <a:ext cx="4814181" cy="830997"/>
          </a:xfrm>
          <a:prstGeom prst="rect">
            <a:avLst/>
          </a:prstGeom>
          <a:noFill/>
        </p:spPr>
        <p:txBody>
          <a:bodyPr wrap="square" rtlCol="0">
            <a:spAutoFit/>
          </a:bodyPr>
          <a:lstStyle/>
          <a:p>
            <a:r>
              <a:rPr lang="en-US" sz="2400" dirty="0">
                <a:latin typeface="Palatino Linotype" panose="02040502050505030304" pitchFamily="18" charset="0"/>
              </a:rPr>
              <a:t>A version of the Shape2SAS tool</a:t>
            </a:r>
          </a:p>
          <a:p>
            <a:r>
              <a:rPr lang="en-US" sz="2400" dirty="0">
                <a:solidFill>
                  <a:schemeClr val="accent4"/>
                </a:solidFill>
                <a:latin typeface="Palatino Linotype" panose="02040502050505030304" pitchFamily="18" charset="0"/>
              </a:rPr>
              <a:t>(Copenhagen University/NIST)</a:t>
            </a:r>
          </a:p>
        </p:txBody>
      </p:sp>
      <p:sp>
        <p:nvSpPr>
          <p:cNvPr id="113" name="TextBox 112">
            <a:extLst>
              <a:ext uri="{FF2B5EF4-FFF2-40B4-BE49-F238E27FC236}">
                <a16:creationId xmlns:a16="http://schemas.microsoft.com/office/drawing/2014/main" id="{B52E0CA0-A23F-0F5F-3A8F-543E51F7B094}"/>
              </a:ext>
            </a:extLst>
          </p:cNvPr>
          <p:cNvSpPr txBox="1"/>
          <p:nvPr/>
        </p:nvSpPr>
        <p:spPr>
          <a:xfrm>
            <a:off x="12864149" y="32829479"/>
            <a:ext cx="4655507" cy="830997"/>
          </a:xfrm>
          <a:prstGeom prst="rect">
            <a:avLst/>
          </a:prstGeom>
          <a:noFill/>
        </p:spPr>
        <p:txBody>
          <a:bodyPr wrap="square" rtlCol="0">
            <a:spAutoFit/>
          </a:bodyPr>
          <a:lstStyle/>
          <a:p>
            <a:r>
              <a:rPr lang="en-US" sz="2400" dirty="0">
                <a:latin typeface="Palatino Linotype" panose="02040502050505030304" pitchFamily="18" charset="0"/>
              </a:rPr>
              <a:t>A version of the </a:t>
            </a:r>
            <a:r>
              <a:rPr lang="en-US" sz="2400" dirty="0" err="1">
                <a:latin typeface="Palatino Linotype" panose="02040502050505030304" pitchFamily="18" charset="0"/>
              </a:rPr>
              <a:t>MuMag</a:t>
            </a:r>
            <a:r>
              <a:rPr lang="en-US" sz="2400" dirty="0">
                <a:latin typeface="Palatino Linotype" panose="02040502050505030304" pitchFamily="18" charset="0"/>
              </a:rPr>
              <a:t> tool</a:t>
            </a:r>
          </a:p>
          <a:p>
            <a:r>
              <a:rPr lang="en-US" sz="2400" dirty="0">
                <a:solidFill>
                  <a:schemeClr val="accent4"/>
                </a:solidFill>
                <a:latin typeface="Palatino Linotype" panose="02040502050505030304" pitchFamily="18" charset="0"/>
              </a:rPr>
              <a:t>(University of Luxembourg/ISIS)</a:t>
            </a:r>
          </a:p>
        </p:txBody>
      </p:sp>
      <p:sp>
        <p:nvSpPr>
          <p:cNvPr id="115" name="TextBox 114">
            <a:extLst>
              <a:ext uri="{FF2B5EF4-FFF2-40B4-BE49-F238E27FC236}">
                <a16:creationId xmlns:a16="http://schemas.microsoft.com/office/drawing/2014/main" id="{B049945F-9DB4-511F-8AAA-B313581347C5}"/>
              </a:ext>
            </a:extLst>
          </p:cNvPr>
          <p:cNvSpPr txBox="1"/>
          <p:nvPr/>
        </p:nvSpPr>
        <p:spPr>
          <a:xfrm>
            <a:off x="12880755" y="36346140"/>
            <a:ext cx="5279405" cy="1200329"/>
          </a:xfrm>
          <a:prstGeom prst="rect">
            <a:avLst/>
          </a:prstGeom>
          <a:noFill/>
        </p:spPr>
        <p:txBody>
          <a:bodyPr wrap="square" rtlCol="0">
            <a:spAutoFit/>
          </a:bodyPr>
          <a:lstStyle/>
          <a:p>
            <a:r>
              <a:rPr lang="en-US" sz="2400" dirty="0">
                <a:latin typeface="Palatino Linotype" panose="02040502050505030304" pitchFamily="18" charset="0"/>
              </a:rPr>
              <a:t>New Reparameterization model Editor and improved Model Editor</a:t>
            </a:r>
          </a:p>
          <a:p>
            <a:r>
              <a:rPr lang="en-US" sz="2400" dirty="0">
                <a:solidFill>
                  <a:schemeClr val="accent4"/>
                </a:solidFill>
                <a:latin typeface="Palatino Linotype" panose="02040502050505030304" pitchFamily="18" charset="0"/>
              </a:rPr>
              <a:t>(NIST)</a:t>
            </a:r>
          </a:p>
        </p:txBody>
      </p:sp>
      <p:sp>
        <p:nvSpPr>
          <p:cNvPr id="117" name="Shape 160">
            <a:extLst>
              <a:ext uri="{FF2B5EF4-FFF2-40B4-BE49-F238E27FC236}">
                <a16:creationId xmlns:a16="http://schemas.microsoft.com/office/drawing/2014/main" id="{86D9D1CB-3C18-E619-3907-B23696B42F05}"/>
              </a:ext>
            </a:extLst>
          </p:cNvPr>
          <p:cNvSpPr txBox="1">
            <a:spLocks/>
          </p:cNvSpPr>
          <p:nvPr/>
        </p:nvSpPr>
        <p:spPr>
          <a:xfrm>
            <a:off x="7880305" y="32303921"/>
            <a:ext cx="3134707" cy="419947"/>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3600" kern="1200">
                <a:solidFill>
                  <a:srgbClr val="24526E"/>
                </a:solidFill>
                <a:uFill>
                  <a:solidFill>
                    <a:srgbClr val="24526E"/>
                  </a:solidFill>
                </a:uFill>
                <a:latin typeface="+mj-lt"/>
                <a:ea typeface="+mj-ea"/>
                <a:cs typeface="+mj-cs"/>
              </a:defRPr>
            </a:lvl1pPr>
          </a:lstStyle>
          <a:p>
            <a:r>
              <a:rPr lang="en-US" sz="3200" b="1" dirty="0">
                <a:solidFill>
                  <a:srgbClr val="00B0F0"/>
                </a:solidFill>
                <a:latin typeface="Verdana" panose="020B0604030504040204" pitchFamily="34" charset="0"/>
                <a:ea typeface="Verdana" panose="020B0604030504040204" pitchFamily="34" charset="0"/>
              </a:rPr>
              <a:t>NEW in 6.1.0</a:t>
            </a:r>
          </a:p>
        </p:txBody>
      </p:sp>
      <p:cxnSp>
        <p:nvCxnSpPr>
          <p:cNvPr id="121" name="Straight Connector 120">
            <a:extLst>
              <a:ext uri="{FF2B5EF4-FFF2-40B4-BE49-F238E27FC236}">
                <a16:creationId xmlns:a16="http://schemas.microsoft.com/office/drawing/2014/main" id="{BCE1099B-29AF-5381-C733-AD2FF6EA0B2C}"/>
              </a:ext>
            </a:extLst>
          </p:cNvPr>
          <p:cNvCxnSpPr>
            <a:cxnSpLocks/>
          </p:cNvCxnSpPr>
          <p:nvPr/>
        </p:nvCxnSpPr>
        <p:spPr>
          <a:xfrm flipH="1" flipV="1">
            <a:off x="952789" y="32444529"/>
            <a:ext cx="6743411" cy="28300"/>
          </a:xfrm>
          <a:prstGeom prst="line">
            <a:avLst/>
          </a:prstGeom>
          <a:ln w="63500" cmpd="tri"/>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AE863CF-7B92-4ECF-2D86-A5A8F6CFD973}"/>
              </a:ext>
            </a:extLst>
          </p:cNvPr>
          <p:cNvCxnSpPr>
            <a:cxnSpLocks/>
          </p:cNvCxnSpPr>
          <p:nvPr/>
        </p:nvCxnSpPr>
        <p:spPr>
          <a:xfrm flipH="1" flipV="1">
            <a:off x="11199117" y="32537486"/>
            <a:ext cx="10710260" cy="44948"/>
          </a:xfrm>
          <a:prstGeom prst="line">
            <a:avLst/>
          </a:prstGeom>
          <a:ln w="63500" cmpd="tri"/>
        </p:spPr>
        <p:style>
          <a:lnRef idx="1">
            <a:schemeClr val="accent1"/>
          </a:lnRef>
          <a:fillRef idx="0">
            <a:schemeClr val="accent1"/>
          </a:fillRef>
          <a:effectRef idx="0">
            <a:schemeClr val="accent1"/>
          </a:effectRef>
          <a:fontRef idx="minor">
            <a:schemeClr val="tx1"/>
          </a:fontRef>
        </p:style>
      </p:cxnSp>
      <p:pic>
        <p:nvPicPr>
          <p:cNvPr id="125" name="Picture 124" descr="A group of people sitting on a bench&#10;&#10;AI-generated content may be incorrect.">
            <a:extLst>
              <a:ext uri="{FF2B5EF4-FFF2-40B4-BE49-F238E27FC236}">
                <a16:creationId xmlns:a16="http://schemas.microsoft.com/office/drawing/2014/main" id="{4C437C78-6D82-506B-EC33-6D9DDE1737D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909377" y="9866740"/>
            <a:ext cx="3236903" cy="2427677"/>
          </a:xfrm>
          <a:prstGeom prst="rect">
            <a:avLst/>
          </a:prstGeom>
        </p:spPr>
      </p:pic>
      <p:sp>
        <p:nvSpPr>
          <p:cNvPr id="127" name="TextBox 119">
            <a:extLst>
              <a:ext uri="{FF2B5EF4-FFF2-40B4-BE49-F238E27FC236}">
                <a16:creationId xmlns:a16="http://schemas.microsoft.com/office/drawing/2014/main" id="{D3510E4C-8577-4A9F-8106-30CF0EE0781C}"/>
              </a:ext>
            </a:extLst>
          </p:cNvPr>
          <p:cNvSpPr txBox="1"/>
          <p:nvPr/>
        </p:nvSpPr>
        <p:spPr>
          <a:xfrm>
            <a:off x="9818077" y="22740754"/>
            <a:ext cx="5875211"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84200" hangingPunct="0">
              <a:buClrTx/>
            </a:pPr>
            <a:r>
              <a:rPr lang="en-US" sz="3200" dirty="0">
                <a:latin typeface="Verdana" panose="020B0604030504040204" pitchFamily="34" charset="0"/>
                <a:ea typeface="Verdana" panose="020B0604030504040204" pitchFamily="34" charset="0"/>
                <a:sym typeface="Helvetica Light"/>
              </a:rPr>
              <a:t>Perspectives on the data</a:t>
            </a:r>
            <a:endParaRPr lang="en-US" sz="3200" dirty="0">
              <a:latin typeface="Verdana" panose="020B0604030504040204" pitchFamily="34" charset="0"/>
              <a:ea typeface="Verdana" panose="020B0604030504040204" pitchFamily="34" charset="0"/>
            </a:endParaRPr>
          </a:p>
        </p:txBody>
      </p:sp>
      <p:sp>
        <p:nvSpPr>
          <p:cNvPr id="128" name="TextBox 120">
            <a:extLst>
              <a:ext uri="{FF2B5EF4-FFF2-40B4-BE49-F238E27FC236}">
                <a16:creationId xmlns:a16="http://schemas.microsoft.com/office/drawing/2014/main" id="{997F8D76-6A3A-D0CE-555E-420E15A9847E}"/>
              </a:ext>
            </a:extLst>
          </p:cNvPr>
          <p:cNvSpPr txBox="1"/>
          <p:nvPr/>
        </p:nvSpPr>
        <p:spPr>
          <a:xfrm>
            <a:off x="4413968" y="21869603"/>
            <a:ext cx="123457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84200" hangingPunct="0">
              <a:buClrTx/>
            </a:pPr>
            <a:r>
              <a:rPr lang="en-US" sz="3200" dirty="0">
                <a:latin typeface="Verdana" panose="020B0604030504040204" pitchFamily="34" charset="0"/>
                <a:ea typeface="Verdana" panose="020B0604030504040204" pitchFamily="34" charset="0"/>
                <a:cs typeface="Arial" panose="020B0604020202020204" pitchFamily="34" charset="0"/>
                <a:sym typeface="Helvetica Light"/>
              </a:rPr>
              <a:t>Tools </a:t>
            </a:r>
          </a:p>
        </p:txBody>
      </p:sp>
      <p:sp>
        <p:nvSpPr>
          <p:cNvPr id="129" name="TextBox 121">
            <a:extLst>
              <a:ext uri="{FF2B5EF4-FFF2-40B4-BE49-F238E27FC236}">
                <a16:creationId xmlns:a16="http://schemas.microsoft.com/office/drawing/2014/main" id="{C8EB9AC8-20DC-E3AB-B48D-F51359CFC8C1}"/>
              </a:ext>
            </a:extLst>
          </p:cNvPr>
          <p:cNvSpPr txBox="1"/>
          <p:nvPr/>
        </p:nvSpPr>
        <p:spPr>
          <a:xfrm>
            <a:off x="15005371" y="25135773"/>
            <a:ext cx="143184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defTabSz="584200" hangingPunct="0">
              <a:buClrTx/>
              <a:buFont typeface="Arial" panose="020B0604020202020204" pitchFamily="34" charset="0"/>
              <a:buChar char="•"/>
            </a:pPr>
            <a:r>
              <a:rPr lang="en-US" sz="2400" dirty="0">
                <a:latin typeface="Palatino Linotype" panose="02040502050505030304" pitchFamily="18" charset="0"/>
                <a:ea typeface="+mn-ea"/>
                <a:sym typeface="Helvetica Light"/>
              </a:rPr>
              <a:t>Fitting</a:t>
            </a:r>
            <a:endParaRPr lang="en-US" sz="2400" dirty="0">
              <a:latin typeface="Palatino Linotype" panose="02040502050505030304" pitchFamily="18" charset="0"/>
              <a:ea typeface="+mn-ea"/>
            </a:endParaRPr>
          </a:p>
        </p:txBody>
      </p:sp>
      <p:sp>
        <p:nvSpPr>
          <p:cNvPr id="131" name="TextBox 123">
            <a:extLst>
              <a:ext uri="{FF2B5EF4-FFF2-40B4-BE49-F238E27FC236}">
                <a16:creationId xmlns:a16="http://schemas.microsoft.com/office/drawing/2014/main" id="{283FA01A-EF0E-A238-B6B4-01BC5CAEFB46}"/>
              </a:ext>
            </a:extLst>
          </p:cNvPr>
          <p:cNvSpPr txBox="1"/>
          <p:nvPr/>
        </p:nvSpPr>
        <p:spPr>
          <a:xfrm>
            <a:off x="1913576" y="22342259"/>
            <a:ext cx="3039011" cy="34265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defTabSz="584200" hangingPunct="0">
              <a:buClrTx/>
              <a:buFont typeface="Arial" panose="020B0604020202020204" pitchFamily="34" charset="0"/>
              <a:buChar char="•"/>
            </a:pPr>
            <a:r>
              <a:rPr lang="en-US" sz="2400" dirty="0">
                <a:latin typeface="Palatino Linotype" panose="02040502050505030304" pitchFamily="18" charset="0"/>
                <a:ea typeface="+mn-ea"/>
                <a:sym typeface="Helvetica Light"/>
              </a:rPr>
              <a:t>Data Operation</a:t>
            </a:r>
          </a:p>
          <a:p>
            <a:pPr marL="285750" indent="-285750" defTabSz="584200" hangingPunct="0">
              <a:buClrTx/>
              <a:buFont typeface="Arial" panose="020B0604020202020204" pitchFamily="34" charset="0"/>
              <a:buChar char="•"/>
            </a:pPr>
            <a:r>
              <a:rPr lang="en-US" sz="2400" dirty="0">
                <a:latin typeface="Palatino Linotype" panose="02040502050505030304" pitchFamily="18" charset="0"/>
                <a:ea typeface="+mn-ea"/>
                <a:sym typeface="Helvetica Light"/>
              </a:rPr>
              <a:t>SLD calculator</a:t>
            </a:r>
            <a:endParaRPr lang="en-US" sz="2400" dirty="0">
              <a:latin typeface="Palatino Linotype" panose="02040502050505030304" pitchFamily="18" charset="0"/>
              <a:ea typeface="+mn-ea"/>
            </a:endParaRPr>
          </a:p>
          <a:p>
            <a:pPr marL="285750" indent="-285750" defTabSz="584200" hangingPunct="0">
              <a:buClrTx/>
              <a:buFont typeface="Arial" panose="020B0604020202020204" pitchFamily="34" charset="0"/>
              <a:buChar char="•"/>
            </a:pPr>
            <a:r>
              <a:rPr lang="en-US" sz="2400" dirty="0">
                <a:latin typeface="Palatino Linotype" panose="02040502050505030304" pitchFamily="18" charset="0"/>
                <a:ea typeface="+mn-ea"/>
                <a:sym typeface="Helvetica Light"/>
              </a:rPr>
              <a:t>Density/Volume calculator</a:t>
            </a:r>
            <a:endParaRPr lang="en-US" sz="2400" dirty="0">
              <a:latin typeface="Palatino Linotype" panose="02040502050505030304" pitchFamily="18" charset="0"/>
              <a:ea typeface="+mn-ea"/>
            </a:endParaRPr>
          </a:p>
          <a:p>
            <a:pPr marL="285750" indent="-285750" defTabSz="584200" hangingPunct="0">
              <a:buClrTx/>
              <a:buFont typeface="Arial" panose="020B0604020202020204" pitchFamily="34" charset="0"/>
              <a:buChar char="•"/>
            </a:pPr>
            <a:r>
              <a:rPr lang="en-US" sz="2400" dirty="0" err="1">
                <a:latin typeface="Palatino Linotype" panose="02040502050505030304" pitchFamily="18" charset="0"/>
                <a:ea typeface="+mn-ea"/>
                <a:sym typeface="Helvetica Light"/>
              </a:rPr>
              <a:t>Kiessig</a:t>
            </a:r>
            <a:r>
              <a:rPr lang="en-US" sz="2400" dirty="0">
                <a:latin typeface="Palatino Linotype" panose="02040502050505030304" pitchFamily="18" charset="0"/>
                <a:ea typeface="+mn-ea"/>
                <a:sym typeface="Helvetica Light"/>
              </a:rPr>
              <a:t> Thickness Calculator</a:t>
            </a:r>
          </a:p>
          <a:p>
            <a:pPr marL="285750" indent="-285750" defTabSz="584200" hangingPunct="0">
              <a:buFont typeface="Arial" panose="020B0604020202020204" pitchFamily="34" charset="0"/>
              <a:buChar char="•"/>
            </a:pPr>
            <a:r>
              <a:rPr lang="en-US" sz="2400" dirty="0">
                <a:latin typeface="Palatino Linotype" panose="02040502050505030304" pitchFamily="18" charset="0"/>
              </a:rPr>
              <a:t>Q Resolution Estimator</a:t>
            </a:r>
          </a:p>
          <a:p>
            <a:pPr marL="285750" indent="-285750" defTabSz="584200" hangingPunct="0">
              <a:buFont typeface="Arial" panose="020B0604020202020204" pitchFamily="34" charset="0"/>
              <a:buChar char="•"/>
            </a:pPr>
            <a:r>
              <a:rPr lang="en-US" sz="2400" dirty="0">
                <a:latin typeface="Palatino Linotype" panose="02040502050505030304" pitchFamily="18" charset="0"/>
              </a:rPr>
              <a:t>Orientation Viewer​</a:t>
            </a:r>
          </a:p>
        </p:txBody>
      </p:sp>
      <p:sp>
        <p:nvSpPr>
          <p:cNvPr id="132" name="TextBox 124">
            <a:extLst>
              <a:ext uri="{FF2B5EF4-FFF2-40B4-BE49-F238E27FC236}">
                <a16:creationId xmlns:a16="http://schemas.microsoft.com/office/drawing/2014/main" id="{A60645EF-256A-D81E-5A1A-DEE1A8CC1446}"/>
              </a:ext>
            </a:extLst>
          </p:cNvPr>
          <p:cNvSpPr txBox="1"/>
          <p:nvPr/>
        </p:nvSpPr>
        <p:spPr>
          <a:xfrm>
            <a:off x="5153963" y="22711591"/>
            <a:ext cx="3419377" cy="304698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buFontTx/>
              <a:buChar char="•"/>
            </a:pPr>
            <a:r>
              <a:rPr lang="en-US" sz="2400" dirty="0">
                <a:latin typeface="Palatino Linotype" panose="02040502050505030304" pitchFamily="18" charset="0"/>
                <a:ea typeface="+mn-ea"/>
                <a:sym typeface="Helvetica Light"/>
              </a:rPr>
              <a:t>Slit Size Calculator</a:t>
            </a:r>
            <a:endParaRPr lang="en-US" sz="2400" dirty="0">
              <a:latin typeface="Palatino Linotype" panose="02040502050505030304" pitchFamily="18" charset="0"/>
              <a:ea typeface="+mn-ea"/>
            </a:endParaRPr>
          </a:p>
          <a:p>
            <a:pPr marL="342900" indent="-342900">
              <a:buChar char="•"/>
            </a:pPr>
            <a:r>
              <a:rPr lang="en-US" sz="2400" dirty="0">
                <a:latin typeface="Palatino Linotype" panose="02040502050505030304" pitchFamily="18" charset="0"/>
              </a:rPr>
              <a:t>Python Shell/Editor​</a:t>
            </a:r>
          </a:p>
          <a:p>
            <a:pPr marL="342900" indent="-342900">
              <a:buChar char="•"/>
            </a:pPr>
            <a:r>
              <a:rPr lang="en-US" sz="2400" dirty="0">
                <a:latin typeface="Palatino Linotype" panose="02040502050505030304" pitchFamily="18" charset="0"/>
              </a:rPr>
              <a:t>Image Viewer​</a:t>
            </a:r>
          </a:p>
          <a:p>
            <a:pPr marL="342900" indent="-342900">
              <a:buChar char="•"/>
            </a:pPr>
            <a:r>
              <a:rPr lang="en-US" sz="2400" dirty="0">
                <a:latin typeface="Palatino Linotype" panose="02040502050505030304" pitchFamily="18" charset="0"/>
              </a:rPr>
              <a:t>File Converter​</a:t>
            </a:r>
          </a:p>
          <a:p>
            <a:pPr marL="285750" indent="-285750" defTabSz="584200" hangingPunct="0">
              <a:buFont typeface="Arial" panose="020B0604020202020204" pitchFamily="34" charset="0"/>
              <a:buChar char="•"/>
            </a:pPr>
            <a:r>
              <a:rPr lang="en-US" sz="2400" dirty="0">
                <a:latin typeface="Palatino Linotype" panose="02040502050505030304" pitchFamily="18" charset="0"/>
              </a:rPr>
              <a:t>Generic Scattering Calculator​</a:t>
            </a:r>
          </a:p>
          <a:p>
            <a:pPr marL="285750" indent="-285750" defTabSz="584200" hangingPunct="0">
              <a:buClrTx/>
              <a:buFont typeface="Arial" panose="020B0604020202020204" pitchFamily="34" charset="0"/>
              <a:buChar char="•"/>
            </a:pPr>
            <a:r>
              <a:rPr lang="en-US" sz="2400" dirty="0" err="1">
                <a:solidFill>
                  <a:srgbClr val="C00000"/>
                </a:solidFill>
                <a:latin typeface="Palatino Linotype" panose="02040502050505030304" pitchFamily="18" charset="0"/>
                <a:sym typeface="Helvetica Light"/>
              </a:rPr>
              <a:t>MuMag</a:t>
            </a:r>
            <a:endParaRPr lang="en-US" sz="2400" dirty="0">
              <a:solidFill>
                <a:srgbClr val="C00000"/>
              </a:solidFill>
              <a:latin typeface="Palatino Linotype" panose="02040502050505030304" pitchFamily="18" charset="0"/>
              <a:sym typeface="Helvetica Light"/>
            </a:endParaRPr>
          </a:p>
          <a:p>
            <a:pPr marL="285750" indent="-285750" defTabSz="584200" hangingPunct="0">
              <a:buClrTx/>
              <a:buFont typeface="Arial" panose="020B0604020202020204" pitchFamily="34" charset="0"/>
              <a:buChar char="•"/>
            </a:pPr>
            <a:r>
              <a:rPr lang="en-US" sz="2400" dirty="0">
                <a:solidFill>
                  <a:srgbClr val="C00000"/>
                </a:solidFill>
                <a:latin typeface="Palatino Linotype" panose="02040502050505030304" pitchFamily="18" charset="0"/>
                <a:sym typeface="Helvetica Light"/>
              </a:rPr>
              <a:t>Shape2SAS</a:t>
            </a:r>
            <a:endParaRPr lang="en-US" sz="2400" dirty="0">
              <a:solidFill>
                <a:srgbClr val="C00000"/>
              </a:solidFill>
              <a:latin typeface="Palatino Linotype" panose="02040502050505030304" pitchFamily="18" charset="0"/>
            </a:endParaRPr>
          </a:p>
        </p:txBody>
      </p:sp>
      <p:pic>
        <p:nvPicPr>
          <p:cNvPr id="135" name="Google Shape;356;p47">
            <a:extLst>
              <a:ext uri="{FF2B5EF4-FFF2-40B4-BE49-F238E27FC236}">
                <a16:creationId xmlns:a16="http://schemas.microsoft.com/office/drawing/2014/main" id="{52781D74-D5B4-7116-5173-25C47C05010D}"/>
              </a:ext>
            </a:extLst>
          </p:cNvPr>
          <p:cNvPicPr preferRelativeResize="0"/>
          <p:nvPr/>
        </p:nvPicPr>
        <p:blipFill rotWithShape="1">
          <a:blip r:embed="rId20">
            <a:alphaModFix/>
          </a:blip>
          <a:srcRect t="6023" r="9804" b="31154"/>
          <a:stretch/>
        </p:blipFill>
        <p:spPr>
          <a:xfrm>
            <a:off x="16475271" y="24232719"/>
            <a:ext cx="5319153" cy="3657600"/>
          </a:xfrm>
          <a:prstGeom prst="rect">
            <a:avLst/>
          </a:prstGeom>
          <a:noFill/>
          <a:ln>
            <a:noFill/>
          </a:ln>
        </p:spPr>
      </p:pic>
      <p:pic>
        <p:nvPicPr>
          <p:cNvPr id="136" name="Google Shape;356;p47">
            <a:extLst>
              <a:ext uri="{FF2B5EF4-FFF2-40B4-BE49-F238E27FC236}">
                <a16:creationId xmlns:a16="http://schemas.microsoft.com/office/drawing/2014/main" id="{DBFEDBE8-D213-BB45-F308-DF1915BE676A}"/>
              </a:ext>
            </a:extLst>
          </p:cNvPr>
          <p:cNvPicPr preferRelativeResize="0"/>
          <p:nvPr/>
        </p:nvPicPr>
        <p:blipFill rotWithShape="1">
          <a:blip r:embed="rId20">
            <a:alphaModFix/>
          </a:blip>
          <a:srcRect l="8002" t="68847" r="53235" b="-258"/>
          <a:stretch/>
        </p:blipFill>
        <p:spPr>
          <a:xfrm>
            <a:off x="19335247" y="24223133"/>
            <a:ext cx="2434489" cy="2040392"/>
          </a:xfrm>
          <a:prstGeom prst="rect">
            <a:avLst/>
          </a:prstGeom>
          <a:noFill/>
          <a:ln>
            <a:noFill/>
          </a:ln>
        </p:spPr>
      </p:pic>
      <p:sp>
        <p:nvSpPr>
          <p:cNvPr id="137" name="Google Shape;196;p32">
            <a:extLst>
              <a:ext uri="{FF2B5EF4-FFF2-40B4-BE49-F238E27FC236}">
                <a16:creationId xmlns:a16="http://schemas.microsoft.com/office/drawing/2014/main" id="{E7D170AD-BAE7-DAE7-5D9D-E82E39DF0485}"/>
              </a:ext>
            </a:extLst>
          </p:cNvPr>
          <p:cNvSpPr txBox="1">
            <a:spLocks/>
          </p:cNvSpPr>
          <p:nvPr/>
        </p:nvSpPr>
        <p:spPr>
          <a:xfrm>
            <a:off x="16981607" y="23124414"/>
            <a:ext cx="4448803" cy="905265"/>
          </a:xfrm>
          <a:prstGeom prst="rect">
            <a:avLst/>
          </a:prstGeom>
        </p:spPr>
        <p:txBody>
          <a:bodyPr spcFirstLastPara="1" vert="horz" wrap="square" lIns="0" tIns="0" rIns="0" bIns="0" rtlCol="0" anchor="b"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dirty="0" err="1">
                <a:latin typeface="Verdana" panose="020B0604030504040204" pitchFamily="34" charset="0"/>
                <a:ea typeface="Verdana" panose="020B0604030504040204" pitchFamily="34" charset="0"/>
              </a:rPr>
              <a:t>Jupyter</a:t>
            </a:r>
            <a:r>
              <a:rPr lang="en-US" sz="3200" dirty="0">
                <a:latin typeface="Verdana" panose="020B0604030504040204" pitchFamily="34" charset="0"/>
                <a:ea typeface="Verdana" panose="020B0604030504040204" pitchFamily="34" charset="0"/>
              </a:rPr>
              <a:t> Notebooks</a:t>
            </a:r>
          </a:p>
          <a:p>
            <a:r>
              <a:rPr lang="en-US" sz="3200" dirty="0">
                <a:latin typeface="Verdana" panose="020B0604030504040204" pitchFamily="34" charset="0"/>
                <a:ea typeface="Verdana" panose="020B0604030504040204" pitchFamily="34" charset="0"/>
              </a:rPr>
              <a:t>and Command Line</a:t>
            </a:r>
          </a:p>
        </p:txBody>
      </p:sp>
      <p:sp>
        <p:nvSpPr>
          <p:cNvPr id="139" name="TextBox 121">
            <a:extLst>
              <a:ext uri="{FF2B5EF4-FFF2-40B4-BE49-F238E27FC236}">
                <a16:creationId xmlns:a16="http://schemas.microsoft.com/office/drawing/2014/main" id="{2559C443-8912-2FAC-AC8B-DD31CA032591}"/>
              </a:ext>
            </a:extLst>
          </p:cNvPr>
          <p:cNvSpPr txBox="1"/>
          <p:nvPr/>
        </p:nvSpPr>
        <p:spPr>
          <a:xfrm>
            <a:off x="9613029" y="25082118"/>
            <a:ext cx="336235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defTabSz="584200" hangingPunct="0">
              <a:buClrTx/>
              <a:buFont typeface="Arial" panose="020B0604020202020204" pitchFamily="34" charset="0"/>
              <a:buChar char="•"/>
            </a:pPr>
            <a:r>
              <a:rPr lang="en-US" sz="2400" dirty="0">
                <a:latin typeface="Palatino Linotype" panose="02040502050505030304" pitchFamily="18" charset="0"/>
                <a:ea typeface="+mn-ea"/>
                <a:sym typeface="Helvetica Light"/>
              </a:rPr>
              <a:t>Correlation Function</a:t>
            </a:r>
          </a:p>
          <a:p>
            <a:pPr marL="285750" indent="-285750" defTabSz="584200" hangingPunct="0">
              <a:buClrTx/>
              <a:buFont typeface="Arial" panose="020B0604020202020204" pitchFamily="34" charset="0"/>
              <a:buChar char="•"/>
            </a:pPr>
            <a:r>
              <a:rPr lang="en-US" sz="2400" dirty="0">
                <a:solidFill>
                  <a:srgbClr val="C00000"/>
                </a:solidFill>
                <a:latin typeface="Palatino Linotype" panose="02040502050505030304" pitchFamily="18" charset="0"/>
                <a:sym typeface="Helvetica Light"/>
              </a:rPr>
              <a:t>Size Distribution</a:t>
            </a:r>
            <a:endParaRPr lang="en-US" sz="2400" dirty="0">
              <a:solidFill>
                <a:srgbClr val="C00000"/>
              </a:solidFill>
              <a:latin typeface="Palatino Linotype" panose="02040502050505030304" pitchFamily="18" charset="0"/>
              <a:ea typeface="+mn-ea"/>
            </a:endParaRPr>
          </a:p>
        </p:txBody>
      </p:sp>
      <p:sp>
        <p:nvSpPr>
          <p:cNvPr id="140" name="TextBox 121">
            <a:extLst>
              <a:ext uri="{FF2B5EF4-FFF2-40B4-BE49-F238E27FC236}">
                <a16:creationId xmlns:a16="http://schemas.microsoft.com/office/drawing/2014/main" id="{3990A6B1-D616-A7D9-A186-76C9D438CA37}"/>
              </a:ext>
            </a:extLst>
          </p:cNvPr>
          <p:cNvSpPr txBox="1"/>
          <p:nvPr/>
        </p:nvSpPr>
        <p:spPr>
          <a:xfrm>
            <a:off x="12880755" y="25089432"/>
            <a:ext cx="211125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defTabSz="584200" hangingPunct="0">
              <a:buClrTx/>
              <a:buFont typeface="Arial" panose="020B0604020202020204" pitchFamily="34" charset="0"/>
              <a:buChar char="•"/>
            </a:pPr>
            <a:r>
              <a:rPr lang="en-US" sz="2400" dirty="0">
                <a:latin typeface="Palatino Linotype" panose="02040502050505030304" pitchFamily="18" charset="0"/>
                <a:ea typeface="+mn-ea"/>
                <a:sym typeface="Helvetica Light"/>
              </a:rPr>
              <a:t>Invariant</a:t>
            </a:r>
            <a:endParaRPr lang="en-US" sz="2400" dirty="0">
              <a:latin typeface="Palatino Linotype" panose="02040502050505030304" pitchFamily="18" charset="0"/>
              <a:ea typeface="+mn-ea"/>
            </a:endParaRPr>
          </a:p>
          <a:p>
            <a:pPr marL="285750" indent="-285750" defTabSz="584200" hangingPunct="0">
              <a:buClrTx/>
              <a:buFont typeface="Arial" panose="020B0604020202020204" pitchFamily="34" charset="0"/>
              <a:buChar char="•"/>
            </a:pPr>
            <a:r>
              <a:rPr lang="en-US" sz="2400" dirty="0" err="1">
                <a:latin typeface="Palatino Linotype" panose="02040502050505030304" pitchFamily="18" charset="0"/>
                <a:ea typeface="+mn-ea"/>
                <a:sym typeface="Helvetica Light"/>
              </a:rPr>
              <a:t>Pr</a:t>
            </a:r>
            <a:r>
              <a:rPr lang="en-US" sz="2400" dirty="0">
                <a:latin typeface="Palatino Linotype" panose="02040502050505030304" pitchFamily="18" charset="0"/>
                <a:ea typeface="+mn-ea"/>
                <a:sym typeface="Helvetica Light"/>
              </a:rPr>
              <a:t> Inversion</a:t>
            </a:r>
            <a:endParaRPr lang="en-US" sz="2400" dirty="0">
              <a:latin typeface="Palatino Linotype" panose="02040502050505030304" pitchFamily="18" charset="0"/>
              <a:ea typeface="+mn-ea"/>
            </a:endParaRPr>
          </a:p>
        </p:txBody>
      </p:sp>
      <p:sp>
        <p:nvSpPr>
          <p:cNvPr id="146" name="TextBox 145">
            <a:extLst>
              <a:ext uri="{FF2B5EF4-FFF2-40B4-BE49-F238E27FC236}">
                <a16:creationId xmlns:a16="http://schemas.microsoft.com/office/drawing/2014/main" id="{6F6B1D82-E4AE-4BA2-5BBC-F9D4907B54AF}"/>
              </a:ext>
            </a:extLst>
          </p:cNvPr>
          <p:cNvSpPr txBox="1"/>
          <p:nvPr/>
        </p:nvSpPr>
        <p:spPr>
          <a:xfrm>
            <a:off x="17890065" y="32710723"/>
            <a:ext cx="4426981" cy="584775"/>
          </a:xfrm>
          <a:prstGeom prst="rect">
            <a:avLst/>
          </a:prstGeom>
          <a:noFill/>
        </p:spPr>
        <p:txBody>
          <a:bodyPr wrap="none" rtlCol="0">
            <a:spAutoFit/>
          </a:bodyPr>
          <a:lstStyle/>
          <a:p>
            <a:r>
              <a:rPr lang="en-US" sz="3200" dirty="0">
                <a:latin typeface="Verdana" panose="020B0604030504040204" pitchFamily="34" charset="0"/>
                <a:ea typeface="Verdana" panose="020B0604030504040204" pitchFamily="34" charset="0"/>
              </a:rPr>
              <a:t>CURRENT PROJECTS</a:t>
            </a:r>
          </a:p>
        </p:txBody>
      </p:sp>
      <p:sp>
        <p:nvSpPr>
          <p:cNvPr id="148" name="TextBox 147">
            <a:extLst>
              <a:ext uri="{FF2B5EF4-FFF2-40B4-BE49-F238E27FC236}">
                <a16:creationId xmlns:a16="http://schemas.microsoft.com/office/drawing/2014/main" id="{16B2CC5D-9FD8-E4FC-2545-D45F966455AF}"/>
              </a:ext>
            </a:extLst>
          </p:cNvPr>
          <p:cNvSpPr txBox="1"/>
          <p:nvPr/>
        </p:nvSpPr>
        <p:spPr>
          <a:xfrm>
            <a:off x="23392516" y="27578283"/>
            <a:ext cx="5766322" cy="707886"/>
          </a:xfrm>
          <a:prstGeom prst="rect">
            <a:avLst/>
          </a:prstGeom>
          <a:noFill/>
        </p:spPr>
        <p:txBody>
          <a:bodyPr wrap="none" rtlCol="0">
            <a:spAutoFit/>
          </a:bodyPr>
          <a:lstStyle/>
          <a:p>
            <a:r>
              <a:rPr lang="en-US" sz="4000" b="1" dirty="0">
                <a:solidFill>
                  <a:srgbClr val="0070C0"/>
                </a:solidFill>
                <a:latin typeface="Verdana" panose="020B0604030504040204" pitchFamily="34" charset="0"/>
                <a:ea typeface="Verdana" panose="020B0604030504040204" pitchFamily="34" charset="0"/>
              </a:rPr>
              <a:t>SOME CHALLENGES</a:t>
            </a:r>
          </a:p>
        </p:txBody>
      </p:sp>
      <p:sp>
        <p:nvSpPr>
          <p:cNvPr id="151" name="TextBox 150">
            <a:extLst>
              <a:ext uri="{FF2B5EF4-FFF2-40B4-BE49-F238E27FC236}">
                <a16:creationId xmlns:a16="http://schemas.microsoft.com/office/drawing/2014/main" id="{3B8CA036-5309-4862-33F7-6AC815CBCA07}"/>
              </a:ext>
            </a:extLst>
          </p:cNvPr>
          <p:cNvSpPr txBox="1"/>
          <p:nvPr/>
        </p:nvSpPr>
        <p:spPr>
          <a:xfrm>
            <a:off x="23372536" y="22072265"/>
            <a:ext cx="5418471" cy="707886"/>
          </a:xfrm>
          <a:prstGeom prst="rect">
            <a:avLst/>
          </a:prstGeom>
          <a:noFill/>
        </p:spPr>
        <p:txBody>
          <a:bodyPr wrap="none" rtlCol="0">
            <a:spAutoFit/>
          </a:bodyPr>
          <a:lstStyle/>
          <a:p>
            <a:r>
              <a:rPr lang="en-US" sz="4000" b="1" dirty="0">
                <a:solidFill>
                  <a:srgbClr val="0070C0"/>
                </a:solidFill>
                <a:latin typeface="Verdana" panose="020B0604030504040204" pitchFamily="34" charset="0"/>
                <a:ea typeface="Verdana" panose="020B0604030504040204" pitchFamily="34" charset="0"/>
              </a:rPr>
              <a:t>HISTORY/STATUS</a:t>
            </a:r>
          </a:p>
        </p:txBody>
      </p:sp>
      <p:sp>
        <p:nvSpPr>
          <p:cNvPr id="54" name="TextBox 53">
            <a:extLst>
              <a:ext uri="{FF2B5EF4-FFF2-40B4-BE49-F238E27FC236}">
                <a16:creationId xmlns:a16="http://schemas.microsoft.com/office/drawing/2014/main" id="{16661947-8C04-E28C-B0C0-9CD8A9A119ED}"/>
              </a:ext>
            </a:extLst>
          </p:cNvPr>
          <p:cNvSpPr txBox="1"/>
          <p:nvPr/>
        </p:nvSpPr>
        <p:spPr>
          <a:xfrm>
            <a:off x="18138239" y="33461912"/>
            <a:ext cx="4131390" cy="1938992"/>
          </a:xfrm>
          <a:prstGeom prst="rect">
            <a:avLst/>
          </a:prstGeom>
          <a:noFill/>
        </p:spPr>
        <p:txBody>
          <a:bodyPr wrap="square" rtlCol="0">
            <a:spAutoFit/>
          </a:bodyPr>
          <a:lstStyle/>
          <a:p>
            <a:r>
              <a:rPr lang="en-US" sz="2400" b="1" dirty="0">
                <a:latin typeface="Palatino Linotype" panose="02040502050505030304" pitchFamily="18" charset="0"/>
              </a:rPr>
              <a:t>Ongoing major refactoring:</a:t>
            </a:r>
          </a:p>
          <a:p>
            <a:pPr marL="342900" indent="-342900">
              <a:buFont typeface="Arial" panose="020B0604020202020204" pitchFamily="34" charset="0"/>
              <a:buChar char="•"/>
            </a:pPr>
            <a:r>
              <a:rPr lang="en-US" sz="2400" dirty="0">
                <a:latin typeface="Palatino Linotype" panose="02040502050505030304" pitchFamily="18" charset="0"/>
              </a:rPr>
              <a:t>Data loading, handling and manipulation infrastructure</a:t>
            </a:r>
          </a:p>
          <a:p>
            <a:pPr marL="342900" indent="-342900">
              <a:buFont typeface="Arial" panose="020B0604020202020204" pitchFamily="34" charset="0"/>
              <a:buChar char="•"/>
            </a:pPr>
            <a:r>
              <a:rPr lang="en-US" sz="2400" dirty="0">
                <a:latin typeface="Palatino Linotype" panose="02040502050505030304" pitchFamily="18" charset="0"/>
              </a:rPr>
              <a:t>Plotting infrastructure</a:t>
            </a:r>
          </a:p>
        </p:txBody>
      </p:sp>
      <p:sp>
        <p:nvSpPr>
          <p:cNvPr id="91" name="TextBox 90">
            <a:extLst>
              <a:ext uri="{FF2B5EF4-FFF2-40B4-BE49-F238E27FC236}">
                <a16:creationId xmlns:a16="http://schemas.microsoft.com/office/drawing/2014/main" id="{C78DE047-D651-7D94-B7EF-FFDFA440AC8C}"/>
              </a:ext>
            </a:extLst>
          </p:cNvPr>
          <p:cNvSpPr txBox="1"/>
          <p:nvPr/>
        </p:nvSpPr>
        <p:spPr>
          <a:xfrm>
            <a:off x="18689351" y="36136153"/>
            <a:ext cx="3980852" cy="1569660"/>
          </a:xfrm>
          <a:prstGeom prst="rect">
            <a:avLst/>
          </a:prstGeom>
          <a:noFill/>
        </p:spPr>
        <p:txBody>
          <a:bodyPr wrap="square" rtlCol="0">
            <a:spAutoFit/>
          </a:bodyPr>
          <a:lstStyle/>
          <a:p>
            <a:r>
              <a:rPr lang="en-US" sz="2400" b="1" dirty="0">
                <a:latin typeface="Palatino Linotype" panose="02040502050505030304" pitchFamily="18" charset="0"/>
              </a:rPr>
              <a:t>Major current effort:</a:t>
            </a:r>
          </a:p>
          <a:p>
            <a:r>
              <a:rPr lang="en-US" sz="2400" dirty="0">
                <a:latin typeface="Palatino Linotype" panose="02040502050505030304" pitchFamily="18" charset="0"/>
              </a:rPr>
              <a:t>Magnetic and polarized beam SANS and  anisotropic data analysis</a:t>
            </a:r>
          </a:p>
        </p:txBody>
      </p:sp>
      <p:pic>
        <p:nvPicPr>
          <p:cNvPr id="119" name="Picture 118" descr="A group of people sitting at tables&#10;&#10;AI-generated content may be incorrect.">
            <a:extLst>
              <a:ext uri="{FF2B5EF4-FFF2-40B4-BE49-F238E27FC236}">
                <a16:creationId xmlns:a16="http://schemas.microsoft.com/office/drawing/2014/main" id="{8D6E20A1-7B75-CFAD-556C-F8ED16A3594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8813082" y="38389649"/>
            <a:ext cx="2964912" cy="2223684"/>
          </a:xfrm>
          <a:prstGeom prst="rect">
            <a:avLst/>
          </a:prstGeom>
        </p:spPr>
      </p:pic>
      <p:pic>
        <p:nvPicPr>
          <p:cNvPr id="122" name="Picture 121" descr="A group of people sitting at desks in a room&#10;&#10;AI-generated content may be incorrect.">
            <a:extLst>
              <a:ext uri="{FF2B5EF4-FFF2-40B4-BE49-F238E27FC236}">
                <a16:creationId xmlns:a16="http://schemas.microsoft.com/office/drawing/2014/main" id="{EA24AE78-E923-EF05-572F-53B34E344103}"/>
              </a:ext>
            </a:extLst>
          </p:cNvPr>
          <p:cNvPicPr>
            <a:picLocks noChangeAspect="1"/>
          </p:cNvPicPr>
          <p:nvPr/>
        </p:nvPicPr>
        <p:blipFill>
          <a:blip r:embed="rId22">
            <a:extLst>
              <a:ext uri="{28A0092B-C50C-407E-A947-70E740481C1C}">
                <a14:useLocalDpi xmlns:a14="http://schemas.microsoft.com/office/drawing/2010/main" val="0"/>
              </a:ext>
            </a:extLst>
          </a:blip>
          <a:srcRect l="2988" t="33774"/>
          <a:stretch/>
        </p:blipFill>
        <p:spPr>
          <a:xfrm>
            <a:off x="13006869" y="18553323"/>
            <a:ext cx="5357860" cy="2743200"/>
          </a:xfrm>
          <a:prstGeom prst="rect">
            <a:avLst/>
          </a:prstGeom>
        </p:spPr>
      </p:pic>
      <p:sp>
        <p:nvSpPr>
          <p:cNvPr id="157" name="Google Shape;361;p15">
            <a:extLst>
              <a:ext uri="{FF2B5EF4-FFF2-40B4-BE49-F238E27FC236}">
                <a16:creationId xmlns:a16="http://schemas.microsoft.com/office/drawing/2014/main" id="{09B7D86C-5BD0-E765-1E6F-FD2019BCF74C}"/>
              </a:ext>
            </a:extLst>
          </p:cNvPr>
          <p:cNvSpPr/>
          <p:nvPr/>
        </p:nvSpPr>
        <p:spPr>
          <a:xfrm>
            <a:off x="23070436" y="23128778"/>
            <a:ext cx="6332331" cy="4154943"/>
          </a:xfrm>
          <a:prstGeom prst="rect">
            <a:avLst/>
          </a:prstGeom>
          <a:noFill/>
          <a:ln>
            <a:noFill/>
          </a:ln>
        </p:spPr>
        <p:txBody>
          <a:bodyPr spcFirstLastPara="1" wrap="square" lIns="91425" tIns="45700" rIns="91425" bIns="45700" anchor="t" anchorCtr="0">
            <a:spAutoFit/>
          </a:bodyPr>
          <a:lstStyle/>
          <a:p>
            <a:pPr marL="342265" indent="-342265">
              <a:buFont typeface="Arial" panose="020B0604020202020204" pitchFamily="34" charset="0"/>
              <a:buChar char="•"/>
            </a:pPr>
            <a:r>
              <a:rPr lang="en-US" sz="2400" dirty="0">
                <a:latin typeface="Palatino Linotype" panose="02040502050505030304" pitchFamily="18" charset="0"/>
              </a:rPr>
              <a:t>2006; originates in NSF </a:t>
            </a:r>
            <a:r>
              <a:rPr lang="en-US" sz="2400" i="1" dirty="0">
                <a:latin typeface="Palatino Linotype" panose="02040502050505030304" pitchFamily="18" charset="0"/>
              </a:rPr>
              <a:t>DANSE</a:t>
            </a:r>
            <a:r>
              <a:rPr lang="en-US" sz="2400" dirty="0">
                <a:latin typeface="Palatino Linotype" panose="02040502050505030304" pitchFamily="18" charset="0"/>
              </a:rPr>
              <a:t> project</a:t>
            </a:r>
          </a:p>
          <a:p>
            <a:pPr marL="342265" indent="-342265">
              <a:buFont typeface="Arial" panose="020B0604020202020204" pitchFamily="34" charset="0"/>
              <a:buChar char="•"/>
            </a:pPr>
            <a:r>
              <a:rPr lang="en-US" sz="2400" dirty="0">
                <a:latin typeface="Palatino Linotype" panose="02040502050505030304" pitchFamily="18" charset="0"/>
              </a:rPr>
              <a:t>2013; transitions into a community project</a:t>
            </a:r>
            <a:endParaRPr lang="en-US" sz="2400" dirty="0">
              <a:latin typeface="Palatino Linotype" panose="02040502050505030304" pitchFamily="18" charset="0"/>
              <a:cs typeface="Calibri" panose="020F0502020204030204"/>
            </a:endParaRPr>
          </a:p>
          <a:p>
            <a:pPr marL="342265" indent="-342265">
              <a:buFont typeface="Arial" panose="020B0604020202020204" pitchFamily="34" charset="0"/>
              <a:buChar char="•"/>
            </a:pPr>
            <a:r>
              <a:rPr lang="en-US" sz="2400" dirty="0">
                <a:latin typeface="Palatino Linotype" panose="02040502050505030304" pitchFamily="18" charset="0"/>
              </a:rPr>
              <a:t>2016; Sine2020 project funded</a:t>
            </a:r>
            <a:endParaRPr lang="en-US" sz="2400" dirty="0">
              <a:latin typeface="Palatino Linotype" panose="02040502050505030304" pitchFamily="18" charset="0"/>
              <a:cs typeface="Calibri" panose="020F0502020204030204"/>
            </a:endParaRPr>
          </a:p>
          <a:p>
            <a:pPr marL="342265" indent="-342265">
              <a:buFont typeface="Arial" panose="020B0604020202020204" pitchFamily="34" charset="0"/>
              <a:buChar char="•"/>
            </a:pPr>
            <a:r>
              <a:rPr lang="en-US" sz="2400" dirty="0">
                <a:latin typeface="Palatino Linotype" panose="02040502050505030304" pitchFamily="18" charset="0"/>
              </a:rPr>
              <a:t>2022; Essentially a “volunteer army”</a:t>
            </a:r>
            <a:endParaRPr lang="en-US" sz="2400" dirty="0">
              <a:latin typeface="Palatino Linotype" panose="02040502050505030304" pitchFamily="18" charset="0"/>
              <a:cs typeface="Calibri" panose="020F0502020204030204"/>
            </a:endParaRPr>
          </a:p>
          <a:p>
            <a:pPr algn="ctr"/>
            <a:r>
              <a:rPr lang="en-US" sz="2400" dirty="0">
                <a:latin typeface="Palatino Linotype" panose="02040502050505030304" pitchFamily="18" charset="0"/>
                <a:cs typeface="Calibri" panose="020F0502020204030204"/>
              </a:rPr>
              <a:t>--------------------</a:t>
            </a:r>
          </a:p>
          <a:p>
            <a:pPr marL="342265" indent="-342265">
              <a:buFont typeface="Arial" panose="020B0604020202020204" pitchFamily="34" charset="0"/>
              <a:buChar char="•"/>
            </a:pPr>
            <a:r>
              <a:rPr lang="en-US" sz="2400" dirty="0">
                <a:latin typeface="Palatino Linotype" panose="02040502050505030304" pitchFamily="18" charset="0"/>
              </a:rPr>
              <a:t>80+ contributors from 15 organizations, including 6 Universities… and growing</a:t>
            </a:r>
            <a:br>
              <a:rPr lang="en-US" sz="2400" dirty="0">
                <a:latin typeface="Palatino Linotype" panose="02040502050505030304" pitchFamily="18" charset="0"/>
              </a:rPr>
            </a:br>
            <a:r>
              <a:rPr lang="en-US" sz="2400" dirty="0">
                <a:latin typeface="Palatino Linotype" panose="02040502050505030304" pitchFamily="18" charset="0"/>
              </a:rPr>
              <a:t>(~10-15 active at any one time)</a:t>
            </a:r>
            <a:endParaRPr lang="en-US" sz="2400" dirty="0">
              <a:latin typeface="Palatino Linotype" panose="02040502050505030304" pitchFamily="18" charset="0"/>
              <a:cs typeface="Calibri"/>
            </a:endParaRPr>
          </a:p>
          <a:p>
            <a:pPr marL="342265" indent="-342265">
              <a:buFont typeface="Arial" panose="020B0604020202020204" pitchFamily="34" charset="0"/>
              <a:buChar char="•"/>
            </a:pPr>
            <a:r>
              <a:rPr lang="en-US" sz="2400" dirty="0">
                <a:latin typeface="Palatino Linotype" panose="02040502050505030304" pitchFamily="18" charset="0"/>
                <a:cs typeface="Calibri"/>
              </a:rPr>
              <a:t>1 to 2 releases/year (6.1 JUST RELEASED)</a:t>
            </a:r>
            <a:endParaRPr lang="en-US" sz="2400" dirty="0">
              <a:latin typeface="Palatino Linotype" panose="02040502050505030304" pitchFamily="18" charset="0"/>
            </a:endParaRPr>
          </a:p>
          <a:p>
            <a:pPr marL="342265" indent="-342265">
              <a:buFont typeface="Arial" panose="020B0604020202020204" pitchFamily="34" charset="0"/>
              <a:buChar char="•"/>
            </a:pPr>
            <a:r>
              <a:rPr lang="en-US" sz="2400" dirty="0">
                <a:latin typeface="Palatino Linotype" panose="02040502050505030304" pitchFamily="18" charset="0"/>
                <a:cs typeface="Calibri" panose="020F0502020204030204"/>
              </a:rPr>
              <a:t>Documentation/tutorial projects ongoing</a:t>
            </a:r>
          </a:p>
          <a:p>
            <a:pPr marL="342265" indent="-342265">
              <a:buFont typeface="Arial" panose="020B0604020202020204" pitchFamily="34" charset="0"/>
              <a:buChar char="•"/>
            </a:pPr>
            <a:r>
              <a:rPr lang="en-US" sz="2400" dirty="0">
                <a:latin typeface="Palatino Linotype" panose="02040502050505030304" pitchFamily="18" charset="0"/>
                <a:cs typeface="Calibri" panose="020F0502020204030204"/>
              </a:rPr>
              <a:t>Usage? Seems to be "everywhere?"</a:t>
            </a:r>
          </a:p>
        </p:txBody>
      </p:sp>
      <p:sp>
        <p:nvSpPr>
          <p:cNvPr id="97" name="Shape 158">
            <a:extLst>
              <a:ext uri="{FF2B5EF4-FFF2-40B4-BE49-F238E27FC236}">
                <a16:creationId xmlns:a16="http://schemas.microsoft.com/office/drawing/2014/main" id="{D4A1C310-CB97-8BBC-F8E1-C24C16156790}"/>
              </a:ext>
            </a:extLst>
          </p:cNvPr>
          <p:cNvSpPr/>
          <p:nvPr/>
        </p:nvSpPr>
        <p:spPr>
          <a:xfrm>
            <a:off x="23072073" y="28349572"/>
            <a:ext cx="6320834" cy="3785650"/>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nchor="t">
            <a:spAutoFit/>
          </a:bodyPr>
          <a:lstStyle/>
          <a:p>
            <a:pPr marL="342900" indent="-342900" defTabSz="609534">
              <a:buFont typeface="Arial"/>
              <a:buChar char="•"/>
              <a:defRPr sz="3400">
                <a:latin typeface="Arial"/>
                <a:ea typeface="Arial"/>
                <a:cs typeface="Arial"/>
                <a:sym typeface="Arial"/>
              </a:defRPr>
            </a:pPr>
            <a:r>
              <a:rPr lang="en-US" sz="2400" dirty="0">
                <a:latin typeface="Palatino Linotype" panose="02040502050505030304" pitchFamily="18" charset="0"/>
              </a:rPr>
              <a:t>The price of success: Building community resources is hard (Help needed!)</a:t>
            </a:r>
          </a:p>
          <a:p>
            <a:pPr marL="800100" lvl="1" indent="-342900" defTabSz="609534">
              <a:buFont typeface="Arial"/>
              <a:buChar char="•"/>
              <a:defRPr sz="3400">
                <a:latin typeface="Arial"/>
                <a:ea typeface="Arial"/>
                <a:cs typeface="Arial"/>
                <a:sym typeface="Arial"/>
              </a:defRPr>
            </a:pPr>
            <a:r>
              <a:rPr lang="en-US" sz="2400" dirty="0">
                <a:latin typeface="Palatino Linotype" panose="02040502050505030304" pitchFamily="18" charset="0"/>
              </a:rPr>
              <a:t>Professional effort suggest project is funded, even well funded.</a:t>
            </a:r>
          </a:p>
          <a:p>
            <a:pPr marL="800100" lvl="1" indent="-342900" defTabSz="609534">
              <a:buFont typeface="Arial"/>
              <a:buChar char="•"/>
              <a:defRPr sz="3400">
                <a:latin typeface="Arial"/>
                <a:ea typeface="Arial"/>
                <a:cs typeface="Arial"/>
                <a:sym typeface="Arial"/>
              </a:defRPr>
            </a:pPr>
            <a:r>
              <a:rPr lang="en-US" sz="2400" dirty="0">
                <a:latin typeface="Palatino Linotype" panose="02040502050505030304" pitchFamily="18" charset="0"/>
              </a:rPr>
              <a:t>Hard to persuade non-coder experts of the huge value of their contributions</a:t>
            </a:r>
          </a:p>
          <a:p>
            <a:pPr marL="800100" lvl="1" indent="-342900" defTabSz="609534">
              <a:buFont typeface="Arial" panose="020B0604020202020204" pitchFamily="34" charset="0"/>
              <a:buChar char="•"/>
              <a:defRPr sz="3400">
                <a:latin typeface="Arial"/>
                <a:ea typeface="Arial"/>
                <a:cs typeface="Arial"/>
                <a:sym typeface="Arial"/>
              </a:defRPr>
            </a:pPr>
            <a:r>
              <a:rPr lang="en-US" sz="2400" dirty="0">
                <a:latin typeface="Palatino Linotype" panose="02040502050505030304" pitchFamily="18" charset="0"/>
              </a:rPr>
              <a:t>Current size of code base is a barrier to new volunteer coders</a:t>
            </a:r>
          </a:p>
          <a:p>
            <a:pPr marL="342900" indent="-342900" defTabSz="609534">
              <a:buFont typeface="Arial" panose="020B0604020202020204" pitchFamily="34" charset="0"/>
              <a:buChar char="•"/>
              <a:defRPr sz="3400">
                <a:latin typeface="Arial"/>
                <a:ea typeface="Arial"/>
                <a:cs typeface="Arial"/>
                <a:sym typeface="Arial"/>
              </a:defRPr>
            </a:pPr>
            <a:r>
              <a:rPr lang="en-US" sz="2400" dirty="0">
                <a:latin typeface="Palatino Linotype" panose="02040502050505030304" pitchFamily="18" charset="0"/>
                <a:sym typeface="Wingdings" panose="05000000000000000000" pitchFamily="2" charset="2"/>
              </a:rPr>
              <a:t>Hard to keep up with increasing security issues given resources</a:t>
            </a:r>
            <a:endParaRPr lang="en-US" sz="2400" dirty="0">
              <a:latin typeface="Palatino Linotype" panose="02040502050505030304" pitchFamily="18" charset="0"/>
            </a:endParaRPr>
          </a:p>
        </p:txBody>
      </p:sp>
      <p:cxnSp>
        <p:nvCxnSpPr>
          <p:cNvPr id="162" name="Straight Connector 161">
            <a:extLst>
              <a:ext uri="{FF2B5EF4-FFF2-40B4-BE49-F238E27FC236}">
                <a16:creationId xmlns:a16="http://schemas.microsoft.com/office/drawing/2014/main" id="{C681A0C7-D8BA-3A7F-E3FC-424CEA426E15}"/>
              </a:ext>
            </a:extLst>
          </p:cNvPr>
          <p:cNvCxnSpPr>
            <a:cxnSpLocks/>
          </p:cNvCxnSpPr>
          <p:nvPr/>
        </p:nvCxnSpPr>
        <p:spPr>
          <a:xfrm flipH="1">
            <a:off x="364384" y="26052836"/>
            <a:ext cx="16256467" cy="0"/>
          </a:xfrm>
          <a:prstGeom prst="line">
            <a:avLst/>
          </a:prstGeom>
          <a:ln w="63500" cmpd="tri"/>
        </p:spPr>
        <p:style>
          <a:lnRef idx="1">
            <a:schemeClr val="accent1"/>
          </a:lnRef>
          <a:fillRef idx="0">
            <a:schemeClr val="accent1"/>
          </a:fillRef>
          <a:effectRef idx="0">
            <a:schemeClr val="accent1"/>
          </a:effectRef>
          <a:fontRef idx="minor">
            <a:schemeClr val="tx1"/>
          </a:fontRef>
        </p:style>
      </p:cxnSp>
      <p:pic>
        <p:nvPicPr>
          <p:cNvPr id="165" name="Picture 2" descr="Graphical user interface&#10;&#10;Description automatically generated">
            <a:extLst>
              <a:ext uri="{FF2B5EF4-FFF2-40B4-BE49-F238E27FC236}">
                <a16:creationId xmlns:a16="http://schemas.microsoft.com/office/drawing/2014/main" id="{D35186D9-0B88-A306-1E4D-2C23342FABF5}"/>
              </a:ext>
            </a:extLst>
          </p:cNvPr>
          <p:cNvPicPr>
            <a:picLocks noChangeAspect="1"/>
          </p:cNvPicPr>
          <p:nvPr/>
        </p:nvPicPr>
        <p:blipFill>
          <a:blip r:embed="rId23"/>
          <a:stretch>
            <a:fillRect/>
          </a:stretch>
        </p:blipFill>
        <p:spPr>
          <a:xfrm>
            <a:off x="13168963" y="26166861"/>
            <a:ext cx="3439426" cy="3276045"/>
          </a:xfrm>
          <a:prstGeom prst="rect">
            <a:avLst/>
          </a:prstGeom>
        </p:spPr>
      </p:pic>
      <p:pic>
        <p:nvPicPr>
          <p:cNvPr id="166" name="Google Shape;197;p32">
            <a:extLst>
              <a:ext uri="{FF2B5EF4-FFF2-40B4-BE49-F238E27FC236}">
                <a16:creationId xmlns:a16="http://schemas.microsoft.com/office/drawing/2014/main" id="{CA63C20C-41A7-7162-D49F-E77E8E907FB6}"/>
              </a:ext>
            </a:extLst>
          </p:cNvPr>
          <p:cNvPicPr preferRelativeResize="0"/>
          <p:nvPr/>
        </p:nvPicPr>
        <p:blipFill>
          <a:blip r:embed="rId24">
            <a:alphaModFix/>
          </a:blip>
          <a:stretch>
            <a:fillRect/>
          </a:stretch>
        </p:blipFill>
        <p:spPr>
          <a:xfrm>
            <a:off x="10245956" y="29451073"/>
            <a:ext cx="3750758" cy="2833234"/>
          </a:xfrm>
          <a:prstGeom prst="rect">
            <a:avLst/>
          </a:prstGeom>
          <a:noFill/>
          <a:ln>
            <a:noFill/>
          </a:ln>
        </p:spPr>
      </p:pic>
      <p:pic>
        <p:nvPicPr>
          <p:cNvPr id="164" name="Google Shape;256;p39">
            <a:extLst>
              <a:ext uri="{FF2B5EF4-FFF2-40B4-BE49-F238E27FC236}">
                <a16:creationId xmlns:a16="http://schemas.microsoft.com/office/drawing/2014/main" id="{285C9990-ED5D-EEC2-D810-672B5D716E42}"/>
              </a:ext>
            </a:extLst>
          </p:cNvPr>
          <p:cNvPicPr preferRelativeResize="0"/>
          <p:nvPr/>
        </p:nvPicPr>
        <p:blipFill rotWithShape="1">
          <a:blip r:embed="rId25">
            <a:alphaModFix/>
          </a:blip>
          <a:srcRect/>
          <a:stretch/>
        </p:blipFill>
        <p:spPr>
          <a:xfrm>
            <a:off x="6427109" y="28924201"/>
            <a:ext cx="4587903" cy="3593779"/>
          </a:xfrm>
          <a:prstGeom prst="rect">
            <a:avLst/>
          </a:prstGeom>
          <a:noFill/>
          <a:ln>
            <a:noFill/>
          </a:ln>
        </p:spPr>
      </p:pic>
      <p:pic>
        <p:nvPicPr>
          <p:cNvPr id="161" name="Picture 5" descr="Chart&#10;&#10;Description automatically generated">
            <a:extLst>
              <a:ext uri="{FF2B5EF4-FFF2-40B4-BE49-F238E27FC236}">
                <a16:creationId xmlns:a16="http://schemas.microsoft.com/office/drawing/2014/main" id="{43E49872-E895-88DE-47AF-759FA95275E9}"/>
              </a:ext>
            </a:extLst>
          </p:cNvPr>
          <p:cNvPicPr>
            <a:picLocks noChangeAspect="1"/>
          </p:cNvPicPr>
          <p:nvPr/>
        </p:nvPicPr>
        <p:blipFill>
          <a:blip r:embed="rId26"/>
          <a:stretch>
            <a:fillRect/>
          </a:stretch>
        </p:blipFill>
        <p:spPr>
          <a:xfrm>
            <a:off x="8662831" y="26142011"/>
            <a:ext cx="4482123" cy="3143991"/>
          </a:xfrm>
          <a:prstGeom prst="rect">
            <a:avLst/>
          </a:prstGeom>
        </p:spPr>
      </p:pic>
      <p:pic>
        <p:nvPicPr>
          <p:cNvPr id="167" name="Picture 6" descr="Graphical user interface, application&#10;&#10;Description automatically generated">
            <a:extLst>
              <a:ext uri="{FF2B5EF4-FFF2-40B4-BE49-F238E27FC236}">
                <a16:creationId xmlns:a16="http://schemas.microsoft.com/office/drawing/2014/main" id="{AF95413D-3461-4761-B8EE-1A12C78E2080}"/>
              </a:ext>
            </a:extLst>
          </p:cNvPr>
          <p:cNvPicPr>
            <a:picLocks noChangeAspect="1"/>
          </p:cNvPicPr>
          <p:nvPr/>
        </p:nvPicPr>
        <p:blipFill>
          <a:blip r:embed="rId27"/>
          <a:stretch>
            <a:fillRect/>
          </a:stretch>
        </p:blipFill>
        <p:spPr>
          <a:xfrm>
            <a:off x="425653" y="29280634"/>
            <a:ext cx="6014856" cy="3101997"/>
          </a:xfrm>
          <a:prstGeom prst="rect">
            <a:avLst/>
          </a:prstGeom>
        </p:spPr>
      </p:pic>
      <p:grpSp>
        <p:nvGrpSpPr>
          <p:cNvPr id="168" name="Group 167">
            <a:extLst>
              <a:ext uri="{FF2B5EF4-FFF2-40B4-BE49-F238E27FC236}">
                <a16:creationId xmlns:a16="http://schemas.microsoft.com/office/drawing/2014/main" id="{0837D447-DDD3-90D0-077D-0D10DF53C48B}"/>
              </a:ext>
            </a:extLst>
          </p:cNvPr>
          <p:cNvGrpSpPr/>
          <p:nvPr/>
        </p:nvGrpSpPr>
        <p:grpSpPr>
          <a:xfrm>
            <a:off x="438433" y="26165540"/>
            <a:ext cx="8373958" cy="3046988"/>
            <a:chOff x="15738588" y="20094997"/>
            <a:chExt cx="8373958" cy="3672485"/>
          </a:xfrm>
        </p:grpSpPr>
        <p:sp>
          <p:nvSpPr>
            <p:cNvPr id="169" name="TextBox 168">
              <a:extLst>
                <a:ext uri="{FF2B5EF4-FFF2-40B4-BE49-F238E27FC236}">
                  <a16:creationId xmlns:a16="http://schemas.microsoft.com/office/drawing/2014/main" id="{2EF2497F-1C49-B7B4-5F2F-1B7386A927F7}"/>
                </a:ext>
              </a:extLst>
            </p:cNvPr>
            <p:cNvSpPr txBox="1"/>
            <p:nvPr/>
          </p:nvSpPr>
          <p:spPr>
            <a:xfrm>
              <a:off x="15776970" y="20242783"/>
              <a:ext cx="4378122" cy="584775"/>
            </a:xfrm>
            <a:prstGeom prst="rect">
              <a:avLst/>
            </a:prstGeom>
            <a:noFill/>
          </p:spPr>
          <p:txBody>
            <a:bodyPr wrap="none" rtlCol="0">
              <a:spAutoFit/>
            </a:bodyPr>
            <a:lstStyle/>
            <a:p>
              <a:r>
                <a:rPr lang="en-US" sz="3200" b="1" dirty="0">
                  <a:solidFill>
                    <a:srgbClr val="0070C0"/>
                  </a:solidFill>
                  <a:latin typeface="Verdana" panose="020B0604030504040204" pitchFamily="34" charset="0"/>
                  <a:ea typeface="Verdana" panose="020B0604030504040204" pitchFamily="34" charset="0"/>
                </a:rPr>
                <a:t>Data Management</a:t>
              </a:r>
            </a:p>
          </p:txBody>
        </p:sp>
        <p:sp>
          <p:nvSpPr>
            <p:cNvPr id="170" name="TextBox 169">
              <a:extLst>
                <a:ext uri="{FF2B5EF4-FFF2-40B4-BE49-F238E27FC236}">
                  <a16:creationId xmlns:a16="http://schemas.microsoft.com/office/drawing/2014/main" id="{0CFC6878-A000-3027-778C-41C15F1299D6}"/>
                </a:ext>
              </a:extLst>
            </p:cNvPr>
            <p:cNvSpPr txBox="1"/>
            <p:nvPr/>
          </p:nvSpPr>
          <p:spPr>
            <a:xfrm>
              <a:off x="15738588" y="20817882"/>
              <a:ext cx="8373958" cy="2782185"/>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Palatino Linotype" panose="02040502050505030304" pitchFamily="18" charset="0"/>
                </a:rPr>
                <a:t>Most all 1D data types supported. Standard 2D also</a:t>
              </a:r>
            </a:p>
            <a:p>
              <a:pPr marL="342900" indent="-342900">
                <a:buFont typeface="Arial" panose="020B0604020202020204" pitchFamily="34" charset="0"/>
                <a:buChar char="•"/>
              </a:pPr>
              <a:r>
                <a:rPr lang="en-US" sz="2400" dirty="0">
                  <a:latin typeface="Palatino Linotype" panose="02040502050505030304" pitchFamily="18" charset="0"/>
                </a:rPr>
                <a:t>Some image and odd data supported through converters</a:t>
              </a:r>
            </a:p>
            <a:p>
              <a:pPr marL="342900" indent="-342900">
                <a:buFont typeface="Arial" panose="020B0604020202020204" pitchFamily="34" charset="0"/>
                <a:buChar char="•"/>
              </a:pPr>
              <a:r>
                <a:rPr lang="en-US" sz="2400" dirty="0">
                  <a:latin typeface="Palatino Linotype" panose="02040502050505030304" pitchFamily="18" charset="0"/>
                </a:rPr>
                <a:t>All data output in </a:t>
              </a:r>
              <a:r>
                <a:rPr lang="en-US" sz="2400" dirty="0" err="1">
                  <a:latin typeface="Palatino Linotype" panose="02040502050505030304" pitchFamily="18" charset="0"/>
                </a:rPr>
                <a:t>NXcanSAS</a:t>
              </a:r>
              <a:r>
                <a:rPr lang="en-US" sz="2400" dirty="0">
                  <a:latin typeface="Palatino Linotype" panose="02040502050505030304" pitchFamily="18" charset="0"/>
                </a:rPr>
                <a:t> format.</a:t>
              </a:r>
            </a:p>
            <a:p>
              <a:pPr marL="342900" indent="-342900">
                <a:buFont typeface="Arial" panose="020B0604020202020204" pitchFamily="34" charset="0"/>
                <a:buChar char="•"/>
              </a:pPr>
              <a:r>
                <a:rPr lang="en-US" sz="2400" dirty="0">
                  <a:latin typeface="Palatino Linotype" panose="02040502050505030304" pitchFamily="18" charset="0"/>
                </a:rPr>
                <a:t>Calculated curves associated with data (PQ, SQ, </a:t>
              </a:r>
              <a:r>
                <a:rPr lang="en-US" sz="2400" dirty="0" err="1">
                  <a:latin typeface="Palatino Linotype" panose="02040502050505030304" pitchFamily="18" charset="0"/>
                </a:rPr>
                <a:t>desmeared</a:t>
              </a:r>
              <a:r>
                <a:rPr lang="en-US" sz="2400" dirty="0">
                  <a:latin typeface="Palatino Linotype" panose="02040502050505030304" pitchFamily="18" charset="0"/>
                </a:rPr>
                <a:t> model, </a:t>
              </a:r>
              <a:r>
                <a:rPr lang="en-US" sz="2400" dirty="0" err="1">
                  <a:latin typeface="Palatino Linotype" panose="02040502050505030304" pitchFamily="18" charset="0"/>
                </a:rPr>
                <a:t>etc</a:t>
              </a:r>
              <a:r>
                <a:rPr lang="en-US" sz="2400" dirty="0">
                  <a:latin typeface="Palatino Linotype" panose="02040502050505030304" pitchFamily="18" charset="0"/>
                </a:rPr>
                <a:t>) accessible individually.</a:t>
              </a:r>
            </a:p>
            <a:p>
              <a:pPr marL="342900" indent="-342900">
                <a:buFont typeface="Arial" panose="020B0604020202020204" pitchFamily="34" charset="0"/>
                <a:buChar char="•"/>
              </a:pPr>
              <a:r>
                <a:rPr lang="en-US" sz="2400" dirty="0">
                  <a:latin typeface="Palatino Linotype" panose="02040502050505030304" pitchFamily="18" charset="0"/>
                </a:rPr>
                <a:t>Project saving capabilities (currently a bit fragile)</a:t>
              </a:r>
            </a:p>
          </p:txBody>
        </p:sp>
        <p:sp>
          <p:nvSpPr>
            <p:cNvPr id="171" name="Rectangle: Single Corner Snipped 170">
              <a:extLst>
                <a:ext uri="{FF2B5EF4-FFF2-40B4-BE49-F238E27FC236}">
                  <a16:creationId xmlns:a16="http://schemas.microsoft.com/office/drawing/2014/main" id="{5F280667-1F0A-2CEB-B731-9A8588FC99A7}"/>
                </a:ext>
              </a:extLst>
            </p:cNvPr>
            <p:cNvSpPr/>
            <p:nvPr/>
          </p:nvSpPr>
          <p:spPr>
            <a:xfrm>
              <a:off x="15776969" y="20094997"/>
              <a:ext cx="8116475" cy="3672485"/>
            </a:xfrm>
            <a:prstGeom prst="snip1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2" name="Straight Connector 171">
            <a:extLst>
              <a:ext uri="{FF2B5EF4-FFF2-40B4-BE49-F238E27FC236}">
                <a16:creationId xmlns:a16="http://schemas.microsoft.com/office/drawing/2014/main" id="{8B131479-4006-FEE9-853B-64D965A07C2E}"/>
              </a:ext>
            </a:extLst>
          </p:cNvPr>
          <p:cNvCxnSpPr>
            <a:cxnSpLocks/>
          </p:cNvCxnSpPr>
          <p:nvPr/>
        </p:nvCxnSpPr>
        <p:spPr>
          <a:xfrm flipH="1">
            <a:off x="24783714" y="27347596"/>
            <a:ext cx="3000711" cy="0"/>
          </a:xfrm>
          <a:prstGeom prst="line">
            <a:avLst/>
          </a:prstGeom>
          <a:ln w="63500" cmpd="tri"/>
        </p:spPr>
        <p:style>
          <a:lnRef idx="1">
            <a:schemeClr val="accent1"/>
          </a:lnRef>
          <a:fillRef idx="0">
            <a:schemeClr val="accent1"/>
          </a:fillRef>
          <a:effectRef idx="0">
            <a:schemeClr val="accent1"/>
          </a:effectRef>
          <a:fontRef idx="minor">
            <a:schemeClr val="tx1"/>
          </a:fontRef>
        </p:style>
      </p:cxnSp>
      <p:sp>
        <p:nvSpPr>
          <p:cNvPr id="175" name="Rectangle: Rounded Corners 174">
            <a:extLst>
              <a:ext uri="{FF2B5EF4-FFF2-40B4-BE49-F238E27FC236}">
                <a16:creationId xmlns:a16="http://schemas.microsoft.com/office/drawing/2014/main" id="{EEAAC09C-36DF-456F-EA2A-0C10707DA331}"/>
              </a:ext>
            </a:extLst>
          </p:cNvPr>
          <p:cNvSpPr/>
          <p:nvPr/>
        </p:nvSpPr>
        <p:spPr>
          <a:xfrm>
            <a:off x="22752185" y="32313357"/>
            <a:ext cx="7192006" cy="10132397"/>
          </a:xfrm>
          <a:prstGeom prst="round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Palatino Linotype" panose="02040502050505030304" pitchFamily="18" charset="0"/>
              </a:rPr>
              <a:t>Today’s analysis is beyond the skill set of most users</a:t>
            </a:r>
            <a:endParaRPr lang="en-US" dirty="0"/>
          </a:p>
        </p:txBody>
      </p:sp>
      <p:sp>
        <p:nvSpPr>
          <p:cNvPr id="145" name="TextBox 144">
            <a:extLst>
              <a:ext uri="{FF2B5EF4-FFF2-40B4-BE49-F238E27FC236}">
                <a16:creationId xmlns:a16="http://schemas.microsoft.com/office/drawing/2014/main" id="{EF60A498-D7C3-326F-D329-076D89214752}"/>
              </a:ext>
            </a:extLst>
          </p:cNvPr>
          <p:cNvSpPr txBox="1"/>
          <p:nvPr/>
        </p:nvSpPr>
        <p:spPr>
          <a:xfrm>
            <a:off x="23157250" y="32501227"/>
            <a:ext cx="6381875" cy="1323439"/>
          </a:xfrm>
          <a:prstGeom prst="rect">
            <a:avLst/>
          </a:prstGeom>
          <a:noFill/>
        </p:spPr>
        <p:txBody>
          <a:bodyPr wrap="none" rtlCol="0">
            <a:spAutoFit/>
          </a:bodyPr>
          <a:lstStyle/>
          <a:p>
            <a:r>
              <a:rPr lang="en-US" sz="4000" b="1" dirty="0">
                <a:solidFill>
                  <a:srgbClr val="C00000"/>
                </a:solidFill>
                <a:latin typeface="Verdana" panose="020B0604030504040204" pitchFamily="34" charset="0"/>
                <a:ea typeface="Verdana" panose="020B0604030504040204" pitchFamily="34" charset="0"/>
              </a:rPr>
              <a:t>CONTINBUTOR CAMP</a:t>
            </a:r>
          </a:p>
          <a:p>
            <a:r>
              <a:rPr lang="en-US" sz="4000" b="1" dirty="0">
                <a:solidFill>
                  <a:srgbClr val="C00000"/>
                </a:solidFill>
                <a:latin typeface="Verdana" panose="020B0604030504040204" pitchFamily="34" charset="0"/>
                <a:ea typeface="Verdana" panose="020B0604030504040204" pitchFamily="34" charset="0"/>
              </a:rPr>
              <a:t>(A Hackathon Week!)</a:t>
            </a:r>
          </a:p>
        </p:txBody>
      </p:sp>
      <p:pic>
        <p:nvPicPr>
          <p:cNvPr id="52" name="Picture 51" descr="Qr code&#10;&#10;AI-generated content may be incorrect.">
            <a:extLst>
              <a:ext uri="{FF2B5EF4-FFF2-40B4-BE49-F238E27FC236}">
                <a16:creationId xmlns:a16="http://schemas.microsoft.com/office/drawing/2014/main" id="{4C6278D8-A05E-C79E-3CC4-23CDFEE38FE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3726469" y="40416058"/>
            <a:ext cx="1948872" cy="1948872"/>
          </a:xfrm>
          <a:prstGeom prst="rect">
            <a:avLst/>
          </a:prstGeom>
        </p:spPr>
      </p:pic>
      <p:sp>
        <p:nvSpPr>
          <p:cNvPr id="107" name="TextBox 106">
            <a:extLst>
              <a:ext uri="{FF2B5EF4-FFF2-40B4-BE49-F238E27FC236}">
                <a16:creationId xmlns:a16="http://schemas.microsoft.com/office/drawing/2014/main" id="{F956EBAF-A99F-A071-182D-80F508EE6EB4}"/>
              </a:ext>
            </a:extLst>
          </p:cNvPr>
          <p:cNvSpPr txBox="1"/>
          <p:nvPr/>
        </p:nvSpPr>
        <p:spPr>
          <a:xfrm>
            <a:off x="23001085" y="33900570"/>
            <a:ext cx="6479672" cy="461665"/>
          </a:xfrm>
          <a:prstGeom prst="rect">
            <a:avLst/>
          </a:prstGeom>
          <a:noFill/>
        </p:spPr>
        <p:txBody>
          <a:bodyPr wrap="square" rtlCol="0">
            <a:spAutoFit/>
          </a:bodyPr>
          <a:lstStyle/>
          <a:p>
            <a:r>
              <a:rPr lang="en-US" sz="2400" b="1" dirty="0">
                <a:latin typeface="Palatino Linotype" panose="02040502050505030304" pitchFamily="18" charset="0"/>
              </a:rPr>
              <a:t>WHEN: </a:t>
            </a:r>
            <a:r>
              <a:rPr lang="en-US" sz="2400" dirty="0">
                <a:latin typeface="Palatino Linotype" panose="02040502050505030304" pitchFamily="18" charset="0"/>
              </a:rPr>
              <a:t>November 11-17, 2025 (7 days of fun!)</a:t>
            </a:r>
          </a:p>
        </p:txBody>
      </p:sp>
      <p:sp>
        <p:nvSpPr>
          <p:cNvPr id="109" name="TextBox 108">
            <a:extLst>
              <a:ext uri="{FF2B5EF4-FFF2-40B4-BE49-F238E27FC236}">
                <a16:creationId xmlns:a16="http://schemas.microsoft.com/office/drawing/2014/main" id="{14434240-0AE4-6142-12D4-FE53F9967528}"/>
              </a:ext>
            </a:extLst>
          </p:cNvPr>
          <p:cNvSpPr txBox="1"/>
          <p:nvPr/>
        </p:nvSpPr>
        <p:spPr>
          <a:xfrm>
            <a:off x="23020330" y="34222187"/>
            <a:ext cx="5491211" cy="461665"/>
          </a:xfrm>
          <a:prstGeom prst="rect">
            <a:avLst/>
          </a:prstGeom>
          <a:noFill/>
        </p:spPr>
        <p:txBody>
          <a:bodyPr wrap="square" rtlCol="0">
            <a:spAutoFit/>
          </a:bodyPr>
          <a:lstStyle/>
          <a:p>
            <a:r>
              <a:rPr lang="en-US" sz="2400" b="1" dirty="0">
                <a:latin typeface="Palatino Linotype" panose="02040502050505030304" pitchFamily="18" charset="0"/>
              </a:rPr>
              <a:t>WHERE: </a:t>
            </a:r>
            <a:r>
              <a:rPr lang="en-US" sz="2400" dirty="0" err="1">
                <a:latin typeface="Palatino Linotype" panose="02040502050505030304" pitchFamily="18" charset="0"/>
              </a:rPr>
              <a:t>Garching</a:t>
            </a:r>
            <a:r>
              <a:rPr lang="en-US" sz="2400" dirty="0">
                <a:latin typeface="Palatino Linotype" panose="02040502050505030304" pitchFamily="18" charset="0"/>
              </a:rPr>
              <a:t>, Germany at TUM</a:t>
            </a:r>
          </a:p>
        </p:txBody>
      </p:sp>
      <p:pic>
        <p:nvPicPr>
          <p:cNvPr id="133" name="Picture 132" descr="A picture containing indoor, ceiling, wall, person&#10;&#10;AI-generated content may be incorrect.">
            <a:extLst>
              <a:ext uri="{FF2B5EF4-FFF2-40B4-BE49-F238E27FC236}">
                <a16:creationId xmlns:a16="http://schemas.microsoft.com/office/drawing/2014/main" id="{5A4E35FF-7853-125D-4D3B-517971DF9C95}"/>
              </a:ext>
            </a:extLst>
          </p:cNvPr>
          <p:cNvPicPr>
            <a:picLocks noChangeAspect="1"/>
          </p:cNvPicPr>
          <p:nvPr/>
        </p:nvPicPr>
        <p:blipFill>
          <a:blip r:embed="rId29">
            <a:extLst>
              <a:ext uri="{28A0092B-C50C-407E-A947-70E740481C1C}">
                <a14:useLocalDpi xmlns:a14="http://schemas.microsoft.com/office/drawing/2010/main" val="0"/>
              </a:ext>
            </a:extLst>
          </a:blip>
          <a:srcRect l="8823" t="41989" r="15166"/>
          <a:stretch/>
        </p:blipFill>
        <p:spPr>
          <a:xfrm>
            <a:off x="25069463" y="37596328"/>
            <a:ext cx="4561612" cy="2611008"/>
          </a:xfrm>
          <a:prstGeom prst="rect">
            <a:avLst/>
          </a:prstGeom>
        </p:spPr>
      </p:pic>
      <p:pic>
        <p:nvPicPr>
          <p:cNvPr id="154" name="Picture 153" descr="A picture containing building, sky, outdoor, city&#10;&#10;AI-generated content may be incorrect.">
            <a:extLst>
              <a:ext uri="{FF2B5EF4-FFF2-40B4-BE49-F238E27FC236}">
                <a16:creationId xmlns:a16="http://schemas.microsoft.com/office/drawing/2014/main" id="{139A04CF-E3E7-91F5-D872-E8A3E1EBFA88}"/>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3104884" y="34691751"/>
            <a:ext cx="4538027" cy="2843634"/>
          </a:xfrm>
          <a:prstGeom prst="rect">
            <a:avLst/>
          </a:prstGeom>
        </p:spPr>
      </p:pic>
      <p:sp>
        <p:nvSpPr>
          <p:cNvPr id="182" name="Rectangle: Rounded Corners 181">
            <a:extLst>
              <a:ext uri="{FF2B5EF4-FFF2-40B4-BE49-F238E27FC236}">
                <a16:creationId xmlns:a16="http://schemas.microsoft.com/office/drawing/2014/main" id="{A4ECC2F6-0A4A-A7FE-7777-43F5DCDF8EDE}"/>
              </a:ext>
            </a:extLst>
          </p:cNvPr>
          <p:cNvSpPr/>
          <p:nvPr/>
        </p:nvSpPr>
        <p:spPr>
          <a:xfrm>
            <a:off x="26428700" y="40592701"/>
            <a:ext cx="2613025" cy="138112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176" name="Group 175">
            <a:extLst>
              <a:ext uri="{FF2B5EF4-FFF2-40B4-BE49-F238E27FC236}">
                <a16:creationId xmlns:a16="http://schemas.microsoft.com/office/drawing/2014/main" id="{8789F48D-9122-62B0-CA6F-39128AD64020}"/>
              </a:ext>
            </a:extLst>
          </p:cNvPr>
          <p:cNvGrpSpPr/>
          <p:nvPr/>
        </p:nvGrpSpPr>
        <p:grpSpPr>
          <a:xfrm>
            <a:off x="17955817" y="28272682"/>
            <a:ext cx="4314787" cy="3725849"/>
            <a:chOff x="18626831" y="25983431"/>
            <a:chExt cx="4314787" cy="3725849"/>
          </a:xfrm>
        </p:grpSpPr>
        <p:sp>
          <p:nvSpPr>
            <p:cNvPr id="177" name="Google Shape;203;p33">
              <a:extLst>
                <a:ext uri="{FF2B5EF4-FFF2-40B4-BE49-F238E27FC236}">
                  <a16:creationId xmlns:a16="http://schemas.microsoft.com/office/drawing/2014/main" id="{A4AD64CD-77D3-5288-3B34-325DC9576602}"/>
                </a:ext>
              </a:extLst>
            </p:cNvPr>
            <p:cNvSpPr txBox="1">
              <a:spLocks/>
            </p:cNvSpPr>
            <p:nvPr/>
          </p:nvSpPr>
          <p:spPr>
            <a:xfrm>
              <a:off x="18762789" y="25983431"/>
              <a:ext cx="4178829" cy="508023"/>
            </a:xfrm>
            <a:prstGeom prst="rect">
              <a:avLst/>
            </a:prstGeom>
            <a:noFill/>
            <a:ln>
              <a:noFill/>
            </a:ln>
          </p:spPr>
          <p:txBody>
            <a:bodyPr spcFirstLastPara="1" vert="horz" wrap="square" lIns="0" tIns="0" rIns="0" bIns="0" rtlCol="0" anchor="b" anchorCtr="0">
              <a:noAutofit/>
            </a:bodyPr>
            <a:lstStyle>
              <a:defPPr marR="0" lvl="0" algn="l" rtl="0">
                <a:lnSpc>
                  <a:spcPct val="100000"/>
                </a:lnSpc>
                <a:spcBef>
                  <a:spcPts val="0"/>
                </a:spcBef>
                <a:spcAft>
                  <a:spcPts val="0"/>
                </a:spcAft>
                <a:defRPr/>
              </a:defPPr>
              <a:lvl1pPr marR="0" lvl="0" algn="l" defTabSz="4389120" rtl="0" eaLnBrk="1" latinLnBrk="0" hangingPunct="1">
                <a:lnSpc>
                  <a:spcPct val="100000"/>
                </a:lnSpc>
                <a:spcBef>
                  <a:spcPts val="0"/>
                </a:spcBef>
                <a:spcAft>
                  <a:spcPts val="0"/>
                </a:spcAft>
                <a:buClr>
                  <a:srgbClr val="000000"/>
                </a:buClr>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600" b="1" dirty="0">
                  <a:solidFill>
                    <a:srgbClr val="0070C0"/>
                  </a:solidFill>
                  <a:latin typeface="Verdana" panose="020B0604030504040204" pitchFamily="34" charset="0"/>
                  <a:ea typeface="Verdana" panose="020B0604030504040204" pitchFamily="34" charset="0"/>
                </a:rPr>
                <a:t>Choice of Optimizers</a:t>
              </a:r>
            </a:p>
          </p:txBody>
        </p:sp>
        <p:pic>
          <p:nvPicPr>
            <p:cNvPr id="178" name="Google Shape;205;p33">
              <a:extLst>
                <a:ext uri="{FF2B5EF4-FFF2-40B4-BE49-F238E27FC236}">
                  <a16:creationId xmlns:a16="http://schemas.microsoft.com/office/drawing/2014/main" id="{707655AE-46B4-808C-F935-EC57ECD0E823}"/>
                </a:ext>
              </a:extLst>
            </p:cNvPr>
            <p:cNvPicPr preferRelativeResize="0"/>
            <p:nvPr/>
          </p:nvPicPr>
          <p:blipFill rotWithShape="1">
            <a:blip r:embed="rId31">
              <a:alphaModFix/>
            </a:blip>
            <a:srcRect/>
            <a:stretch/>
          </p:blipFill>
          <p:spPr>
            <a:xfrm>
              <a:off x="20297244" y="26622173"/>
              <a:ext cx="2418430" cy="3070272"/>
            </a:xfrm>
            <a:prstGeom prst="rect">
              <a:avLst/>
            </a:prstGeom>
            <a:noFill/>
            <a:ln>
              <a:noFill/>
            </a:ln>
          </p:spPr>
        </p:pic>
        <p:pic>
          <p:nvPicPr>
            <p:cNvPr id="179" name="Google Shape;207;p33">
              <a:extLst>
                <a:ext uri="{FF2B5EF4-FFF2-40B4-BE49-F238E27FC236}">
                  <a16:creationId xmlns:a16="http://schemas.microsoft.com/office/drawing/2014/main" id="{98519742-4440-3D50-AE7D-33332E3CE0D8}"/>
                </a:ext>
              </a:extLst>
            </p:cNvPr>
            <p:cNvPicPr preferRelativeResize="0"/>
            <p:nvPr/>
          </p:nvPicPr>
          <p:blipFill rotWithShape="1">
            <a:blip r:embed="rId32">
              <a:alphaModFix/>
            </a:blip>
            <a:srcRect/>
            <a:stretch/>
          </p:blipFill>
          <p:spPr>
            <a:xfrm>
              <a:off x="18626831" y="26529616"/>
              <a:ext cx="1757425" cy="1777087"/>
            </a:xfrm>
            <a:prstGeom prst="rect">
              <a:avLst/>
            </a:prstGeom>
            <a:noFill/>
            <a:ln>
              <a:noFill/>
            </a:ln>
          </p:spPr>
        </p:pic>
        <p:pic>
          <p:nvPicPr>
            <p:cNvPr id="180" name="Google Shape;209;p33">
              <a:extLst>
                <a:ext uri="{FF2B5EF4-FFF2-40B4-BE49-F238E27FC236}">
                  <a16:creationId xmlns:a16="http://schemas.microsoft.com/office/drawing/2014/main" id="{645CF160-B492-8260-587C-8DC8958CC48B}"/>
                </a:ext>
              </a:extLst>
            </p:cNvPr>
            <p:cNvPicPr preferRelativeResize="0"/>
            <p:nvPr/>
          </p:nvPicPr>
          <p:blipFill rotWithShape="1">
            <a:blip r:embed="rId33">
              <a:alphaModFix/>
            </a:blip>
            <a:srcRect/>
            <a:stretch/>
          </p:blipFill>
          <p:spPr>
            <a:xfrm>
              <a:off x="18794842" y="28232693"/>
              <a:ext cx="1466905" cy="1476587"/>
            </a:xfrm>
            <a:prstGeom prst="rect">
              <a:avLst/>
            </a:prstGeom>
            <a:noFill/>
            <a:ln>
              <a:noFill/>
            </a:ln>
          </p:spPr>
        </p:pic>
      </p:grpSp>
      <p:sp>
        <p:nvSpPr>
          <p:cNvPr id="105" name="Rectangle 104">
            <a:extLst>
              <a:ext uri="{FF2B5EF4-FFF2-40B4-BE49-F238E27FC236}">
                <a16:creationId xmlns:a16="http://schemas.microsoft.com/office/drawing/2014/main" id="{0CAF4F58-560A-2E16-F1E2-B2569DDF997F}"/>
              </a:ext>
            </a:extLst>
          </p:cNvPr>
          <p:cNvSpPr/>
          <p:nvPr/>
        </p:nvSpPr>
        <p:spPr>
          <a:xfrm>
            <a:off x="26502101" y="40744655"/>
            <a:ext cx="2433680" cy="1077218"/>
          </a:xfrm>
          <a:prstGeom prst="rect">
            <a:avLst/>
          </a:prstGeom>
          <a:noFill/>
        </p:spPr>
        <p:txBody>
          <a:bodyPr wrap="none" lIns="91440" tIns="45720" rIns="91440" bIns="45720">
            <a:spAutoFit/>
          </a:bodyPr>
          <a:lstStyle/>
          <a:p>
            <a:pPr algn="ctr"/>
            <a:r>
              <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COME JOIN</a:t>
            </a:r>
          </a:p>
          <a:p>
            <a:pPr algn="ctr"/>
            <a:r>
              <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THE PARTY!!</a:t>
            </a:r>
          </a:p>
        </p:txBody>
      </p:sp>
      <p:sp>
        <p:nvSpPr>
          <p:cNvPr id="183" name="Google Shape;196;p32">
            <a:extLst>
              <a:ext uri="{FF2B5EF4-FFF2-40B4-BE49-F238E27FC236}">
                <a16:creationId xmlns:a16="http://schemas.microsoft.com/office/drawing/2014/main" id="{AB3C69AE-8630-4AAD-8CA8-C3FB87EA8803}"/>
              </a:ext>
            </a:extLst>
          </p:cNvPr>
          <p:cNvSpPr txBox="1">
            <a:spLocks/>
          </p:cNvSpPr>
          <p:nvPr/>
        </p:nvSpPr>
        <p:spPr>
          <a:xfrm>
            <a:off x="4861733" y="31604855"/>
            <a:ext cx="1615818" cy="400137"/>
          </a:xfrm>
          <a:prstGeom prst="rect">
            <a:avLst/>
          </a:prstGeom>
        </p:spPr>
        <p:txBody>
          <a:bodyPr spcFirstLastPara="1" vert="horz" wrap="square" lIns="0" tIns="0" rIns="0" bIns="0" rtlCol="0" anchor="b" anchorCtr="0">
            <a:noAutofit/>
          </a:bodyPr>
          <a:lstStyle>
            <a:defPPr marR="0" lvl="0" algn="l" rtl="0">
              <a:lnSpc>
                <a:spcPct val="100000"/>
              </a:lnSpc>
              <a:spcBef>
                <a:spcPts val="0"/>
              </a:spcBef>
              <a:spcAft>
                <a:spcPts val="0"/>
              </a:spcAft>
              <a:defRPr/>
            </a:defPPr>
            <a:lvl1pPr marR="0" lvl="0" algn="l" defTabSz="4389120" rtl="0" eaLnBrk="1" latinLnBrk="0" hangingPunct="1">
              <a:lnSpc>
                <a:spcPct val="100000"/>
              </a:lnSpc>
              <a:spcBef>
                <a:spcPts val="0"/>
              </a:spcBef>
              <a:spcAft>
                <a:spcPts val="0"/>
              </a:spcAft>
              <a:buClr>
                <a:srgbClr val="000000"/>
              </a:buClr>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 sz="3200" b="1" dirty="0">
                <a:solidFill>
                  <a:srgbClr val="0070C0"/>
                </a:solidFill>
                <a:latin typeface="Verdana" panose="020B0604030504040204" pitchFamily="34" charset="0"/>
                <a:ea typeface="Verdana" panose="020B0604030504040204" pitchFamily="34" charset="0"/>
              </a:rPr>
              <a:t>Slicers</a:t>
            </a:r>
            <a:endParaRPr lang="en-US" sz="3200" dirty="0">
              <a:solidFill>
                <a:srgbClr val="0070C0"/>
              </a:solidFill>
              <a:latin typeface="Verdana" panose="020B0604030504040204" pitchFamily="34" charset="0"/>
              <a:ea typeface="Verdana" panose="020B0604030504040204" pitchFamily="34" charset="0"/>
            </a:endParaRPr>
          </a:p>
        </p:txBody>
      </p:sp>
      <p:sp>
        <p:nvSpPr>
          <p:cNvPr id="184" name="Google Shape;196;p32">
            <a:extLst>
              <a:ext uri="{FF2B5EF4-FFF2-40B4-BE49-F238E27FC236}">
                <a16:creationId xmlns:a16="http://schemas.microsoft.com/office/drawing/2014/main" id="{EC1BBC29-A2BF-B487-0547-E8E805B18E06}"/>
              </a:ext>
            </a:extLst>
          </p:cNvPr>
          <p:cNvSpPr txBox="1">
            <a:spLocks/>
          </p:cNvSpPr>
          <p:nvPr/>
        </p:nvSpPr>
        <p:spPr>
          <a:xfrm>
            <a:off x="8840298" y="28755180"/>
            <a:ext cx="4650254" cy="662946"/>
          </a:xfrm>
          <a:prstGeom prst="rect">
            <a:avLst/>
          </a:prstGeom>
        </p:spPr>
        <p:txBody>
          <a:bodyPr spcFirstLastPara="1" vert="horz" wrap="square" lIns="0" tIns="0" rIns="0" bIns="0" rtlCol="0" anchor="b" anchorCtr="0">
            <a:noAutofit/>
          </a:bodyPr>
          <a:lstStyle>
            <a:defPPr marR="0" lvl="0" algn="l" rtl="0">
              <a:lnSpc>
                <a:spcPct val="100000"/>
              </a:lnSpc>
              <a:spcBef>
                <a:spcPts val="0"/>
              </a:spcBef>
              <a:spcAft>
                <a:spcPts val="0"/>
              </a:spcAft>
              <a:defRPr/>
            </a:defPPr>
            <a:lvl1pPr marR="0" lvl="0" algn="l" defTabSz="4389120" rtl="0" eaLnBrk="1" latinLnBrk="0" hangingPunct="1">
              <a:lnSpc>
                <a:spcPct val="100000"/>
              </a:lnSpc>
              <a:spcBef>
                <a:spcPts val="0"/>
              </a:spcBef>
              <a:spcAft>
                <a:spcPts val="0"/>
              </a:spcAft>
              <a:buClr>
                <a:srgbClr val="000000"/>
              </a:buClr>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 sz="3200" b="1" dirty="0">
                <a:solidFill>
                  <a:srgbClr val="0070C0"/>
                </a:solidFill>
                <a:latin typeface="Verdana" panose="020B0604030504040204" pitchFamily="34" charset="0"/>
                <a:ea typeface="Verdana" panose="020B0604030504040204" pitchFamily="34" charset="0"/>
              </a:rPr>
              <a:t>1D and 2D analysis</a:t>
            </a:r>
            <a:endParaRPr lang="en-US" sz="3200" dirty="0">
              <a:solidFill>
                <a:srgbClr val="0070C0"/>
              </a:solidFill>
              <a:latin typeface="Verdana" panose="020B0604030504040204" pitchFamily="34" charset="0"/>
              <a:ea typeface="Verdana" panose="020B0604030504040204" pitchFamily="34" charset="0"/>
            </a:endParaRPr>
          </a:p>
        </p:txBody>
      </p:sp>
      <p:sp>
        <p:nvSpPr>
          <p:cNvPr id="185" name="Google Shape;196;p32">
            <a:extLst>
              <a:ext uri="{FF2B5EF4-FFF2-40B4-BE49-F238E27FC236}">
                <a16:creationId xmlns:a16="http://schemas.microsoft.com/office/drawing/2014/main" id="{2BC29865-63FE-CB0E-468F-BEE9916090F0}"/>
              </a:ext>
            </a:extLst>
          </p:cNvPr>
          <p:cNvSpPr txBox="1">
            <a:spLocks/>
          </p:cNvSpPr>
          <p:nvPr/>
        </p:nvSpPr>
        <p:spPr>
          <a:xfrm>
            <a:off x="8250423" y="29980807"/>
            <a:ext cx="2871821" cy="935559"/>
          </a:xfrm>
          <a:prstGeom prst="rect">
            <a:avLst/>
          </a:prstGeom>
        </p:spPr>
        <p:txBody>
          <a:bodyPr spcFirstLastPara="1" vert="horz" wrap="square" lIns="0" tIns="0" rIns="0" bIns="0" rtlCol="0" anchor="b" anchorCtr="0">
            <a:noAutofit/>
          </a:bodyPr>
          <a:lstStyle>
            <a:defPPr marR="0" lvl="0" algn="l" rtl="0">
              <a:lnSpc>
                <a:spcPct val="100000"/>
              </a:lnSpc>
              <a:spcBef>
                <a:spcPts val="0"/>
              </a:spcBef>
              <a:spcAft>
                <a:spcPts val="0"/>
              </a:spcAft>
              <a:defRPr/>
            </a:defPPr>
            <a:lvl1pPr marR="0" lvl="0" algn="l" defTabSz="4389120" rtl="0" eaLnBrk="1" latinLnBrk="0" hangingPunct="1">
              <a:lnSpc>
                <a:spcPct val="100000"/>
              </a:lnSpc>
              <a:spcBef>
                <a:spcPts val="0"/>
              </a:spcBef>
              <a:spcAft>
                <a:spcPts val="0"/>
              </a:spcAft>
              <a:buClr>
                <a:srgbClr val="000000"/>
              </a:buClr>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 sz="3200" b="1" dirty="0">
                <a:solidFill>
                  <a:srgbClr val="0070C0"/>
                </a:solidFill>
                <a:latin typeface="Verdana" panose="020B0604030504040204" pitchFamily="34" charset="0"/>
                <a:ea typeface="Verdana" panose="020B0604030504040204" pitchFamily="34" charset="0"/>
              </a:rPr>
              <a:t>SESANS analysis</a:t>
            </a:r>
            <a:endParaRPr lang="en-US" sz="3200" dirty="0">
              <a:solidFill>
                <a:srgbClr val="0070C0"/>
              </a:solidFill>
              <a:latin typeface="Verdana" panose="020B0604030504040204" pitchFamily="34" charset="0"/>
              <a:ea typeface="Verdana" panose="020B0604030504040204" pitchFamily="34" charset="0"/>
            </a:endParaRPr>
          </a:p>
        </p:txBody>
      </p:sp>
      <p:sp>
        <p:nvSpPr>
          <p:cNvPr id="186" name="Google Shape;210;p33">
            <a:extLst>
              <a:ext uri="{FF2B5EF4-FFF2-40B4-BE49-F238E27FC236}">
                <a16:creationId xmlns:a16="http://schemas.microsoft.com/office/drawing/2014/main" id="{DC26F9A7-B6ED-441E-144B-7523C02027F5}"/>
              </a:ext>
            </a:extLst>
          </p:cNvPr>
          <p:cNvSpPr txBox="1"/>
          <p:nvPr/>
        </p:nvSpPr>
        <p:spPr>
          <a:xfrm>
            <a:off x="13983552" y="26077252"/>
            <a:ext cx="2637299" cy="469464"/>
          </a:xfrm>
          <a:prstGeom prst="rect">
            <a:avLst/>
          </a:prstGeom>
          <a:noFill/>
          <a:ln>
            <a:noFill/>
          </a:ln>
        </p:spPr>
        <p:txBody>
          <a:bodyPr spcFirstLastPara="1" wrap="square" lIns="24563" tIns="24563" rIns="24563" bIns="2456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500"/>
            </a:pPr>
            <a:r>
              <a:rPr lang="en-US" sz="2000" dirty="0">
                <a:solidFill>
                  <a:srgbClr val="C00000"/>
                </a:solidFill>
                <a:latin typeface="Palatino Linotype" panose="02040502050505030304" pitchFamily="18" charset="0"/>
              </a:rPr>
              <a:t>Magnetic Parameters</a:t>
            </a:r>
            <a:endParaRPr lang="en" sz="2000" dirty="0">
              <a:latin typeface="Palatino Linotype" panose="02040502050505030304" pitchFamily="18" charset="0"/>
            </a:endParaRPr>
          </a:p>
        </p:txBody>
      </p:sp>
      <p:pic>
        <p:nvPicPr>
          <p:cNvPr id="194" name="Picture 193" descr="Graphical user interface, application, Teams&#10;&#10;AI-generated content may be incorrect.">
            <a:extLst>
              <a:ext uri="{FF2B5EF4-FFF2-40B4-BE49-F238E27FC236}">
                <a16:creationId xmlns:a16="http://schemas.microsoft.com/office/drawing/2014/main" id="{88CC9C0F-DFAD-C4C8-29FD-F5529D31009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9118675" y="23614653"/>
            <a:ext cx="7127356" cy="1149574"/>
          </a:xfrm>
          <a:prstGeom prst="rect">
            <a:avLst/>
          </a:prstGeom>
        </p:spPr>
      </p:pic>
      <p:pic>
        <p:nvPicPr>
          <p:cNvPr id="187" name="Picture 186" descr="Graphical user interface, chart&#10;&#10;Description automatically generated">
            <a:extLst>
              <a:ext uri="{FF2B5EF4-FFF2-40B4-BE49-F238E27FC236}">
                <a16:creationId xmlns:a16="http://schemas.microsoft.com/office/drawing/2014/main" id="{9EDDF800-8067-2CCC-0F58-958E9767705B}"/>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3996714" y="29888144"/>
            <a:ext cx="3785746" cy="2584685"/>
          </a:xfrm>
          <a:prstGeom prst="rect">
            <a:avLst/>
          </a:prstGeom>
        </p:spPr>
      </p:pic>
      <p:sp>
        <p:nvSpPr>
          <p:cNvPr id="188" name="Google Shape;196;p32">
            <a:extLst>
              <a:ext uri="{FF2B5EF4-FFF2-40B4-BE49-F238E27FC236}">
                <a16:creationId xmlns:a16="http://schemas.microsoft.com/office/drawing/2014/main" id="{AEAB3F85-A46F-705D-8407-523B681FC96F}"/>
              </a:ext>
            </a:extLst>
          </p:cNvPr>
          <p:cNvSpPr txBox="1">
            <a:spLocks/>
          </p:cNvSpPr>
          <p:nvPr/>
        </p:nvSpPr>
        <p:spPr>
          <a:xfrm>
            <a:off x="14007293" y="29480626"/>
            <a:ext cx="4042508" cy="400137"/>
          </a:xfrm>
          <a:prstGeom prst="rect">
            <a:avLst/>
          </a:prstGeom>
        </p:spPr>
        <p:txBody>
          <a:bodyPr spcFirstLastPara="1" vert="horz" wrap="square" lIns="0" tIns="0" rIns="0" bIns="0" rtlCol="0" anchor="b" anchorCtr="0">
            <a:noAutofit/>
          </a:bodyPr>
          <a:lstStyle>
            <a:defPPr marR="0" lvl="0" algn="l" rtl="0">
              <a:lnSpc>
                <a:spcPct val="100000"/>
              </a:lnSpc>
              <a:spcBef>
                <a:spcPts val="0"/>
              </a:spcBef>
              <a:spcAft>
                <a:spcPts val="0"/>
              </a:spcAft>
              <a:defRPr/>
            </a:defPPr>
            <a:lvl1pPr marR="0" lvl="0" algn="l" defTabSz="4389120" rtl="0" eaLnBrk="1" latinLnBrk="0" hangingPunct="1">
              <a:lnSpc>
                <a:spcPct val="100000"/>
              </a:lnSpc>
              <a:spcBef>
                <a:spcPts val="0"/>
              </a:spcBef>
              <a:spcAft>
                <a:spcPts val="0"/>
              </a:spcAft>
              <a:buClr>
                <a:srgbClr val="000000"/>
              </a:buClr>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3200" b="1" dirty="0">
                <a:solidFill>
                  <a:srgbClr val="0070C0"/>
                </a:solidFill>
                <a:latin typeface="Verdana" panose="020B0604030504040204" pitchFamily="34" charset="0"/>
                <a:ea typeface="Verdana" panose="020B0604030504040204" pitchFamily="34" charset="0"/>
              </a:rPr>
              <a:t>P</a:t>
            </a:r>
            <a:r>
              <a:rPr lang="en" sz="3200" b="1" dirty="0">
                <a:solidFill>
                  <a:srgbClr val="0070C0"/>
                </a:solidFill>
                <a:latin typeface="Verdana" panose="020B0604030504040204" pitchFamily="34" charset="0"/>
                <a:ea typeface="Verdana" panose="020B0604030504040204" pitchFamily="34" charset="0"/>
              </a:rPr>
              <a:t>(R) Perspective</a:t>
            </a:r>
            <a:endParaRPr lang="en-US" sz="3200" dirty="0">
              <a:solidFill>
                <a:srgbClr val="0070C0"/>
              </a:solidFill>
              <a:latin typeface="Verdana" panose="020B0604030504040204" pitchFamily="34" charset="0"/>
              <a:ea typeface="Verdana" panose="020B0604030504040204" pitchFamily="34" charset="0"/>
            </a:endParaRPr>
          </a:p>
        </p:txBody>
      </p:sp>
      <p:cxnSp>
        <p:nvCxnSpPr>
          <p:cNvPr id="190" name="Straight Connector 189">
            <a:extLst>
              <a:ext uri="{FF2B5EF4-FFF2-40B4-BE49-F238E27FC236}">
                <a16:creationId xmlns:a16="http://schemas.microsoft.com/office/drawing/2014/main" id="{01389E6C-D527-C8CA-AB41-55A5351E96F3}"/>
              </a:ext>
            </a:extLst>
          </p:cNvPr>
          <p:cNvCxnSpPr>
            <a:cxnSpLocks/>
          </p:cNvCxnSpPr>
          <p:nvPr/>
        </p:nvCxnSpPr>
        <p:spPr>
          <a:xfrm>
            <a:off x="17933488" y="32601460"/>
            <a:ext cx="0" cy="4756215"/>
          </a:xfrm>
          <a:prstGeom prst="line">
            <a:avLst/>
          </a:prstGeom>
          <a:ln w="63500" cmpd="tri"/>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91EE596B-C804-51DD-1BEC-C4D6352E649A}"/>
              </a:ext>
            </a:extLst>
          </p:cNvPr>
          <p:cNvCxnSpPr/>
          <p:nvPr/>
        </p:nvCxnSpPr>
        <p:spPr>
          <a:xfrm flipH="1" flipV="1">
            <a:off x="5750650" y="22279737"/>
            <a:ext cx="6146075" cy="1677045"/>
          </a:xfrm>
          <a:prstGeom prst="straightConnector1">
            <a:avLst/>
          </a:prstGeom>
          <a:ln w="50800">
            <a:prstDash val="lgDash"/>
            <a:tailEnd type="triangle"/>
          </a:ln>
        </p:spPr>
        <p:style>
          <a:lnRef idx="2">
            <a:schemeClr val="accent1"/>
          </a:lnRef>
          <a:fillRef idx="0">
            <a:schemeClr val="accent1"/>
          </a:fillRef>
          <a:effectRef idx="1">
            <a:schemeClr val="accent1"/>
          </a:effectRef>
          <a:fontRef idx="minor">
            <a:schemeClr val="tx1"/>
          </a:fontRef>
        </p:style>
      </p:cxnSp>
      <p:sp>
        <p:nvSpPr>
          <p:cNvPr id="142" name="Freeform: Shape 141">
            <a:extLst>
              <a:ext uri="{FF2B5EF4-FFF2-40B4-BE49-F238E27FC236}">
                <a16:creationId xmlns:a16="http://schemas.microsoft.com/office/drawing/2014/main" id="{70881808-11FA-9E4E-4529-D9E75802253D}"/>
              </a:ext>
            </a:extLst>
          </p:cNvPr>
          <p:cNvSpPr/>
          <p:nvPr/>
        </p:nvSpPr>
        <p:spPr>
          <a:xfrm>
            <a:off x="13678289" y="23739960"/>
            <a:ext cx="2859253" cy="1674882"/>
          </a:xfrm>
          <a:custGeom>
            <a:avLst/>
            <a:gdLst>
              <a:gd name="connsiteX0" fmla="*/ 2638036 w 2859253"/>
              <a:gd name="connsiteY0" fmla="*/ 1669383 h 1674882"/>
              <a:gd name="connsiteX1" fmla="*/ 2714236 w 2859253"/>
              <a:gd name="connsiteY1" fmla="*/ 1669383 h 1674882"/>
              <a:gd name="connsiteX2" fmla="*/ 2819011 w 2859253"/>
              <a:gd name="connsiteY2" fmla="*/ 1612233 h 1674882"/>
              <a:gd name="connsiteX3" fmla="*/ 2857111 w 2859253"/>
              <a:gd name="connsiteY3" fmla="*/ 1469358 h 1674882"/>
              <a:gd name="connsiteX4" fmla="*/ 2847586 w 2859253"/>
              <a:gd name="connsiteY4" fmla="*/ 1088358 h 1674882"/>
              <a:gd name="connsiteX5" fmla="*/ 2790436 w 2859253"/>
              <a:gd name="connsiteY5" fmla="*/ 193008 h 1674882"/>
              <a:gd name="connsiteX6" fmla="*/ 2609461 w 2859253"/>
              <a:gd name="connsiteY6" fmla="*/ 21558 h 1674882"/>
              <a:gd name="connsiteX7" fmla="*/ 1904611 w 2859253"/>
              <a:gd name="connsiteY7" fmla="*/ 2508 h 1674882"/>
              <a:gd name="connsiteX8" fmla="*/ 323461 w 2859253"/>
              <a:gd name="connsiteY8" fmla="*/ 12033 h 1674882"/>
              <a:gd name="connsiteX9" fmla="*/ 9136 w 2859253"/>
              <a:gd name="connsiteY9" fmla="*/ 135858 h 1674882"/>
              <a:gd name="connsiteX10" fmla="*/ 85336 w 2859253"/>
              <a:gd name="connsiteY10" fmla="*/ 164433 h 1674882"/>
              <a:gd name="connsiteX11" fmla="*/ 94861 w 2859253"/>
              <a:gd name="connsiteY11" fmla="*/ 154908 h 167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9253" h="1674882">
                <a:moveTo>
                  <a:pt x="2638036" y="1669383"/>
                </a:moveTo>
                <a:cubicBezTo>
                  <a:pt x="2661055" y="1674145"/>
                  <a:pt x="2684074" y="1678908"/>
                  <a:pt x="2714236" y="1669383"/>
                </a:cubicBezTo>
                <a:cubicBezTo>
                  <a:pt x="2744398" y="1659858"/>
                  <a:pt x="2795199" y="1645570"/>
                  <a:pt x="2819011" y="1612233"/>
                </a:cubicBezTo>
                <a:cubicBezTo>
                  <a:pt x="2842823" y="1578896"/>
                  <a:pt x="2852349" y="1556670"/>
                  <a:pt x="2857111" y="1469358"/>
                </a:cubicBezTo>
                <a:cubicBezTo>
                  <a:pt x="2861873" y="1382046"/>
                  <a:pt x="2858698" y="1301083"/>
                  <a:pt x="2847586" y="1088358"/>
                </a:cubicBezTo>
                <a:cubicBezTo>
                  <a:pt x="2836474" y="875633"/>
                  <a:pt x="2830124" y="370808"/>
                  <a:pt x="2790436" y="193008"/>
                </a:cubicBezTo>
                <a:cubicBezTo>
                  <a:pt x="2750749" y="15208"/>
                  <a:pt x="2757099" y="53308"/>
                  <a:pt x="2609461" y="21558"/>
                </a:cubicBezTo>
                <a:cubicBezTo>
                  <a:pt x="2461823" y="-10192"/>
                  <a:pt x="1904611" y="2508"/>
                  <a:pt x="1904611" y="2508"/>
                </a:cubicBezTo>
                <a:lnTo>
                  <a:pt x="323461" y="12033"/>
                </a:lnTo>
                <a:cubicBezTo>
                  <a:pt x="7548" y="34258"/>
                  <a:pt x="48823" y="110458"/>
                  <a:pt x="9136" y="135858"/>
                </a:cubicBezTo>
                <a:cubicBezTo>
                  <a:pt x="-30552" y="161258"/>
                  <a:pt x="71049" y="161258"/>
                  <a:pt x="85336" y="164433"/>
                </a:cubicBezTo>
                <a:cubicBezTo>
                  <a:pt x="99623" y="167608"/>
                  <a:pt x="97242" y="161258"/>
                  <a:pt x="94861" y="154908"/>
                </a:cubicBezTo>
              </a:path>
            </a:pathLst>
          </a:custGeom>
          <a:ln w="57150">
            <a:headEnd type="triangle" w="med" len="med"/>
            <a:tailEnd type="triangl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0" name="Arrow: Bent 129">
            <a:extLst>
              <a:ext uri="{FF2B5EF4-FFF2-40B4-BE49-F238E27FC236}">
                <a16:creationId xmlns:a16="http://schemas.microsoft.com/office/drawing/2014/main" id="{CD62A921-050E-6EC0-9562-0ACC1B856AC1}"/>
              </a:ext>
            </a:extLst>
          </p:cNvPr>
          <p:cNvSpPr/>
          <p:nvPr/>
        </p:nvSpPr>
        <p:spPr>
          <a:xfrm rot="6780268" flipV="1">
            <a:off x="11516580" y="24437164"/>
            <a:ext cx="1295813" cy="279791"/>
          </a:xfrm>
          <a:prstGeom prst="bentArrow">
            <a:avLst>
              <a:gd name="adj1" fmla="val 12172"/>
              <a:gd name="adj2" fmla="val 30676"/>
              <a:gd name="adj3" fmla="val 50000"/>
              <a:gd name="adj4" fmla="val 90351"/>
            </a:avLst>
          </a:prstGeom>
          <a:blipFill rotWithShape="1">
            <a:blip r:embed="rId36"/>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84200" hangingPunct="0">
              <a:buClrTx/>
            </a:pPr>
            <a:endParaRPr lang="en-US" sz="2400">
              <a:solidFill>
                <a:srgbClr val="FFFFFF"/>
              </a:solidFill>
              <a:latin typeface="+mn-lt"/>
              <a:ea typeface="+mn-ea"/>
              <a:cs typeface="+mn-cs"/>
              <a:sym typeface="Helvetica Light"/>
            </a:endParaRPr>
          </a:p>
        </p:txBody>
      </p:sp>
    </p:spTree>
    <p:extLst>
      <p:ext uri="{BB962C8B-B14F-4D97-AF65-F5344CB8AC3E}">
        <p14:creationId xmlns:p14="http://schemas.microsoft.com/office/powerpoint/2010/main" val="264990231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1181</TotalTime>
  <Words>1047</Words>
  <Application>Microsoft Office PowerPoint</Application>
  <PresentationFormat>Custom</PresentationFormat>
  <Paragraphs>170</Paragraphs>
  <Slides>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vt:i4>
      </vt:variant>
    </vt:vector>
  </HeadingPairs>
  <TitlesOfParts>
    <vt:vector size="11" baseType="lpstr">
      <vt:lpstr>Aptos</vt:lpstr>
      <vt:lpstr>Aptos Display</vt:lpstr>
      <vt:lpstr>Arial</vt:lpstr>
      <vt:lpstr>Arial,Sans-Serif</vt:lpstr>
      <vt:lpstr>Calibri</vt:lpstr>
      <vt:lpstr>Calibri Light</vt:lpstr>
      <vt:lpstr>Palatino Linotype</vt:lpstr>
      <vt:lpstr>Tahoma</vt:lpstr>
      <vt:lpstr>Verdana</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Butler, Paul D. (Fed)</dc:creator>
  <cp:lastModifiedBy>Butler, Paul D. (Fed)</cp:lastModifiedBy>
  <cp:revision>14</cp:revision>
  <dcterms:created xsi:type="dcterms:W3CDTF">2025-06-27T21:32:44Z</dcterms:created>
  <dcterms:modified xsi:type="dcterms:W3CDTF">2025-09-17T20:55:19Z</dcterms:modified>
</cp:coreProperties>
</file>